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497" r:id="rId3"/>
    <p:sldId id="444" r:id="rId4"/>
    <p:sldId id="490" r:id="rId5"/>
    <p:sldId id="432" r:id="rId6"/>
    <p:sldId id="415" r:id="rId7"/>
    <p:sldId id="416" r:id="rId8"/>
    <p:sldId id="418" r:id="rId9"/>
    <p:sldId id="420" r:id="rId10"/>
    <p:sldId id="489" r:id="rId11"/>
    <p:sldId id="446" r:id="rId12"/>
    <p:sldId id="498" r:id="rId13"/>
    <p:sldId id="504" r:id="rId14"/>
    <p:sldId id="491" r:id="rId15"/>
    <p:sldId id="435" r:id="rId16"/>
    <p:sldId id="436" r:id="rId17"/>
    <p:sldId id="437" r:id="rId18"/>
    <p:sldId id="488" r:id="rId19"/>
    <p:sldId id="440" r:id="rId20"/>
    <p:sldId id="406" r:id="rId21"/>
    <p:sldId id="407" r:id="rId22"/>
    <p:sldId id="408" r:id="rId23"/>
    <p:sldId id="492" r:id="rId24"/>
    <p:sldId id="375" r:id="rId25"/>
    <p:sldId id="376" r:id="rId26"/>
    <p:sldId id="355" r:id="rId27"/>
    <p:sldId id="356" r:id="rId28"/>
    <p:sldId id="358" r:id="rId29"/>
    <p:sldId id="493" r:id="rId30"/>
    <p:sldId id="453" r:id="rId31"/>
    <p:sldId id="454" r:id="rId32"/>
    <p:sldId id="455" r:id="rId33"/>
    <p:sldId id="456" r:id="rId34"/>
    <p:sldId id="457" r:id="rId35"/>
    <p:sldId id="458" r:id="rId36"/>
    <p:sldId id="459" r:id="rId37"/>
    <p:sldId id="472" r:id="rId38"/>
    <p:sldId id="494" r:id="rId39"/>
    <p:sldId id="473" r:id="rId40"/>
    <p:sldId id="474" r:id="rId41"/>
    <p:sldId id="475" r:id="rId42"/>
    <p:sldId id="476" r:id="rId43"/>
    <p:sldId id="477" r:id="rId44"/>
    <p:sldId id="478" r:id="rId45"/>
    <p:sldId id="479" r:id="rId46"/>
    <p:sldId id="370" r:id="rId47"/>
    <p:sldId id="506" r:id="rId48"/>
    <p:sldId id="507" r:id="rId49"/>
    <p:sldId id="508" r:id="rId50"/>
    <p:sldId id="509" r:id="rId51"/>
    <p:sldId id="510" r:id="rId52"/>
    <p:sldId id="511" r:id="rId53"/>
    <p:sldId id="513" r:id="rId54"/>
    <p:sldId id="514" r:id="rId55"/>
    <p:sldId id="515" r:id="rId56"/>
    <p:sldId id="516" r:id="rId57"/>
    <p:sldId id="518" r:id="rId58"/>
    <p:sldId id="519" r:id="rId59"/>
    <p:sldId id="520" r:id="rId60"/>
    <p:sldId id="512" r:id="rId61"/>
    <p:sldId id="451" r:id="rId6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57" autoAdjust="0"/>
    <p:restoredTop sz="94660"/>
  </p:normalViewPr>
  <p:slideViewPr>
    <p:cSldViewPr>
      <p:cViewPr varScale="1">
        <p:scale>
          <a:sx n="76" d="100"/>
          <a:sy n="76" d="100"/>
        </p:scale>
        <p:origin x="18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4"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7D0D78BB-578C-49A5-9DDA-597DD501BFB0}" type="datetimeFigureOut">
              <a:rPr lang="en-US"/>
              <a:pPr>
                <a:defRPr/>
              </a:pPr>
              <a:t>2/2/2018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44122593-3B09-4D4D-9FEC-CE1408EE77DF}" type="slidenum">
              <a:rPr lang="en-US"/>
              <a:pPr>
                <a:defRPr/>
              </a:pPr>
              <a:t>‹#›</a:t>
            </a:fld>
            <a:endParaRPr lang="en-US"/>
          </a:p>
        </p:txBody>
      </p:sp>
    </p:spTree>
    <p:extLst>
      <p:ext uri="{BB962C8B-B14F-4D97-AF65-F5344CB8AC3E}">
        <p14:creationId xmlns:p14="http://schemas.microsoft.com/office/powerpoint/2010/main" val="4201247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normAutofit/>
          </a:bodyPr>
          <a:lstStyle/>
          <a:p>
            <a:r>
              <a:rPr lang="en-US" dirty="0" smtClean="0"/>
              <a:t>Engineering fast facts</a:t>
            </a:r>
          </a:p>
        </p:txBody>
      </p:sp>
      <p:sp>
        <p:nvSpPr>
          <p:cNvPr id="24580" name="Slide Number Placeholder 3"/>
          <p:cNvSpPr>
            <a:spLocks noGrp="1"/>
          </p:cNvSpPr>
          <p:nvPr>
            <p:ph type="sldNum" sz="quarter" idx="5"/>
          </p:nvPr>
        </p:nvSpPr>
        <p:spPr>
          <a:noFill/>
        </p:spPr>
        <p:txBody>
          <a:bodyPr/>
          <a:lstStyle/>
          <a:p>
            <a:fld id="{7888CE41-F3BF-4A88-BD38-29B17E674974}" type="slidenum">
              <a:rPr lang="en-US" smtClean="0">
                <a:solidFill>
                  <a:prstClr val="black"/>
                </a:solidFill>
              </a:rPr>
              <a:pPr/>
              <a:t>2</a:t>
            </a:fld>
            <a:endParaRPr lang="en-US" smtClean="0">
              <a:solidFill>
                <a:prstClr val="black"/>
              </a:solidFill>
            </a:endParaRPr>
          </a:p>
        </p:txBody>
      </p:sp>
    </p:spTree>
    <p:extLst>
      <p:ext uri="{BB962C8B-B14F-4D97-AF65-F5344CB8AC3E}">
        <p14:creationId xmlns:p14="http://schemas.microsoft.com/office/powerpoint/2010/main" val="1579497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work, annealing</a:t>
            </a:r>
            <a:r>
              <a:rPr lang="en-US" baseline="0" dirty="0" smtClean="0"/>
              <a:t> method was carried out in tube furnace at 600 degree for 1 hour with the protection of Ar. We can see that annealing method will effect the gold film in two aspects:</a:t>
            </a:r>
          </a:p>
          <a:p>
            <a:r>
              <a:rPr lang="en-US" baseline="0" dirty="0" smtClean="0"/>
              <a:t>First, the RMS roughness was reduced by 72% from 6.4 nm to 1.8 nm. Second, the hole size is reduced from 175 nm to 150 nm, and 235 nm to 208 nm, respectively.</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43</a:t>
            </a:fld>
            <a:endParaRPr lang="zh-CN" altLang="en-US"/>
          </a:p>
        </p:txBody>
      </p:sp>
    </p:spTree>
    <p:extLst>
      <p:ext uri="{BB962C8B-B14F-4D97-AF65-F5344CB8AC3E}">
        <p14:creationId xmlns:p14="http://schemas.microsoft.com/office/powerpoint/2010/main" val="374629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compared the annealed result and non-annealed result. The back and red curves show the changes</a:t>
            </a:r>
            <a:r>
              <a:rPr lang="en-US" baseline="0" dirty="0" smtClean="0"/>
              <a:t> before and after annealing on the same sample. The </a:t>
            </a:r>
            <a:r>
              <a:rPr lang="en-US" baseline="0" dirty="0" err="1" smtClean="0"/>
              <a:t>blueshift</a:t>
            </a:r>
            <a:r>
              <a:rPr lang="en-US" baseline="0" dirty="0" smtClean="0"/>
              <a:t> is caused by the shrinkage of hole size. And with narrower hole, the intensity is increased abnormally, which is because of the improvement from annealing.</a:t>
            </a:r>
          </a:p>
          <a:p>
            <a:r>
              <a:rPr lang="en-US" baseline="0" dirty="0" smtClean="0"/>
              <a:t>On the other hand, annealed and non-annealed sample were compared with the closet diameter, shown in the black and blue curve. The intensity is enhanced obviously, which is because of the improvement of gold film quality. There is less absorption and scattering during transmission in gold film.</a:t>
            </a:r>
          </a:p>
          <a:p>
            <a:r>
              <a:rPr lang="en-US" baseline="0" dirty="0" smtClean="0"/>
              <a:t>The green curve is the simulated result. It shows that the annealed result matches the theoretical one better.</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44</a:t>
            </a:fld>
            <a:endParaRPr lang="zh-CN" altLang="en-US"/>
          </a:p>
        </p:txBody>
      </p:sp>
    </p:spTree>
    <p:extLst>
      <p:ext uri="{BB962C8B-B14F-4D97-AF65-F5344CB8AC3E}">
        <p14:creationId xmlns:p14="http://schemas.microsoft.com/office/powerpoint/2010/main" val="97658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EOT sensor, most of the current reported</a:t>
            </a:r>
            <a:r>
              <a:rPr lang="en-US" baseline="0" dirty="0" smtClean="0"/>
              <a:t> sensitivity is ~5 nm/RIU. Here, we compared the annealed and non-annealed sample by a self-assemble </a:t>
            </a:r>
            <a:r>
              <a:rPr lang="en-US" baseline="0" dirty="0" err="1" smtClean="0"/>
              <a:t>monollayr</a:t>
            </a:r>
            <a:r>
              <a:rPr lang="en-US" baseline="0" dirty="0" smtClean="0"/>
              <a:t> of 16-MHA, and found the peak shift is much greater in annealed sample. As the result, we achieved the highest sensitivity at 41 nm/RIU.</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45</a:t>
            </a:fld>
            <a:endParaRPr lang="zh-CN" altLang="en-US"/>
          </a:p>
        </p:txBody>
      </p:sp>
    </p:spTree>
    <p:extLst>
      <p:ext uri="{BB962C8B-B14F-4D97-AF65-F5344CB8AC3E}">
        <p14:creationId xmlns:p14="http://schemas.microsoft.com/office/powerpoint/2010/main" val="3964677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这里我们选了两款常用普通探针，即</a:t>
            </a:r>
            <a:r>
              <a:rPr lang="en-US" altLang="zh-CN" dirty="0" err="1" smtClean="0"/>
              <a:t>Nanoworld</a:t>
            </a:r>
            <a:r>
              <a:rPr lang="zh-CN" altLang="en-US" dirty="0" smtClean="0"/>
              <a:t>的</a:t>
            </a:r>
            <a:r>
              <a:rPr lang="en-US" altLang="zh-CN" dirty="0" smtClean="0"/>
              <a:t>Arrow</a:t>
            </a:r>
            <a:r>
              <a:rPr lang="zh-CN" altLang="en-US" dirty="0" smtClean="0"/>
              <a:t>探针与</a:t>
            </a:r>
            <a:r>
              <a:rPr lang="en-US" altLang="zh-CN" dirty="0" smtClean="0"/>
              <a:t>NT-MDT</a:t>
            </a:r>
            <a:r>
              <a:rPr lang="zh-CN" altLang="en-US" dirty="0" smtClean="0"/>
              <a:t>的</a:t>
            </a:r>
            <a:r>
              <a:rPr lang="en-US" altLang="zh-CN" dirty="0" smtClean="0"/>
              <a:t>HA-HR</a:t>
            </a:r>
            <a:r>
              <a:rPr lang="zh-CN" altLang="en-US" dirty="0" smtClean="0"/>
              <a:t>探针，对标准样品进行扫描，并与我们加工的大高宽比探针扫描图像进行比较。显然只有我们的探针可以达到纳米结构的底部，得到的图像最清晰。</a:t>
            </a:r>
            <a:endParaRPr lang="en-US" dirty="0"/>
          </a:p>
        </p:txBody>
      </p:sp>
      <p:sp>
        <p:nvSpPr>
          <p:cNvPr id="4" name="Slide Number Placeholder 3"/>
          <p:cNvSpPr>
            <a:spLocks noGrp="1"/>
          </p:cNvSpPr>
          <p:nvPr>
            <p:ph type="sldNum" sz="quarter" idx="10"/>
          </p:nvPr>
        </p:nvSpPr>
        <p:spPr/>
        <p:txBody>
          <a:bodyPr/>
          <a:lstStyle/>
          <a:p>
            <a:pPr>
              <a:defRPr/>
            </a:pPr>
            <a:fld id="{81169263-8FAE-46B7-AF91-C8073841D15E}" type="slidenum">
              <a:rPr lang="en-US" smtClean="0"/>
              <a:pPr>
                <a:defRPr/>
              </a:pPr>
              <a:t>59</a:t>
            </a:fld>
            <a:endParaRPr lang="en-US"/>
          </a:p>
        </p:txBody>
      </p:sp>
    </p:spTree>
    <p:extLst>
      <p:ext uri="{BB962C8B-B14F-4D97-AF65-F5344CB8AC3E}">
        <p14:creationId xmlns:p14="http://schemas.microsoft.com/office/powerpoint/2010/main" val="300765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Here we worked on to differenetiate the polystyrene deposition between thermally evaporated and spin-coated and found spin-coated PS is more sensitive than evaporated PS film. However, sometimes evaporated PS is needed for depositing on non-flat surface.</a:t>
            </a:r>
          </a:p>
        </p:txBody>
      </p:sp>
      <p:sp>
        <p:nvSpPr>
          <p:cNvPr id="4" name="Slide Number Placeholder 3"/>
          <p:cNvSpPr>
            <a:spLocks noGrp="1"/>
          </p:cNvSpPr>
          <p:nvPr>
            <p:ph type="sldNum" sz="quarter" idx="5"/>
          </p:nvPr>
        </p:nvSpPr>
        <p:spPr/>
        <p:txBody>
          <a:bodyPr/>
          <a:lstStyle/>
          <a:p>
            <a:pPr>
              <a:defRPr/>
            </a:pPr>
            <a:fld id="{AE5CC13A-5B9F-41BB-B717-2A9944C3BE0E}" type="slidenum">
              <a:rPr lang="en-CA" smtClean="0"/>
              <a:pPr>
                <a:defRPr/>
              </a:pPr>
              <a:t>9</a:t>
            </a:fld>
            <a:endParaRPr lang="en-CA"/>
          </a:p>
        </p:txBody>
      </p:sp>
    </p:spTree>
    <p:extLst>
      <p:ext uri="{BB962C8B-B14F-4D97-AF65-F5344CB8AC3E}">
        <p14:creationId xmlns:p14="http://schemas.microsoft.com/office/powerpoint/2010/main" val="341553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important application is patterning on fiber. This</a:t>
            </a:r>
            <a:r>
              <a:rPr lang="en-US" baseline="0" dirty="0" smtClean="0"/>
              <a:t> is very useful for devices such as Bragg grating, optical filter, sensors and </a:t>
            </a:r>
            <a:r>
              <a:rPr lang="en-US" dirty="0" err="1" smtClean="0"/>
              <a:t>plasmonic</a:t>
            </a:r>
            <a:r>
              <a:rPr lang="en-US" dirty="0" smtClean="0"/>
              <a:t> lens. Different patterns were exposed as shown in the slide. Patterns can be transferred to </a:t>
            </a:r>
            <a:r>
              <a:rPr lang="en-US" dirty="0" err="1" smtClean="0"/>
              <a:t>sublayers</a:t>
            </a:r>
            <a:r>
              <a:rPr lang="en-US" dirty="0" smtClean="0"/>
              <a:t> such as Al and the fiber. And </a:t>
            </a:r>
            <a:r>
              <a:rPr lang="en-US" dirty="0" err="1" smtClean="0"/>
              <a:t>Fig.d</a:t>
            </a:r>
            <a:r>
              <a:rPr lang="en-US" dirty="0" smtClean="0"/>
              <a:t> shows the uniformity of scanning direction.</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10</a:t>
            </a:fld>
            <a:endParaRPr lang="zh-CN" altLang="en-US"/>
          </a:p>
        </p:txBody>
      </p:sp>
    </p:spTree>
    <p:extLst>
      <p:ext uri="{BB962C8B-B14F-4D97-AF65-F5344CB8AC3E}">
        <p14:creationId xmlns:p14="http://schemas.microsoft.com/office/powerpoint/2010/main" val="280192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 hotspots</a:t>
            </a:r>
            <a:r>
              <a:rPr lang="en-US" altLang="zh-CN" baseline="0" dirty="0" smtClean="0"/>
              <a:t> locates in the gap. So the gap impact the signal greatly. The next slide shows different hotspots location. Not on the gap.</a:t>
            </a:r>
            <a:endParaRPr lang="zh-CN" altLang="en-US" dirty="0"/>
          </a:p>
        </p:txBody>
      </p:sp>
      <p:sp>
        <p:nvSpPr>
          <p:cNvPr id="4" name="灯片编号占位符 3"/>
          <p:cNvSpPr>
            <a:spLocks noGrp="1"/>
          </p:cNvSpPr>
          <p:nvPr>
            <p:ph type="sldNum" sz="quarter" idx="10"/>
          </p:nvPr>
        </p:nvSpPr>
        <p:spPr/>
        <p:txBody>
          <a:bodyPr/>
          <a:lstStyle/>
          <a:p>
            <a:fld id="{C2F55DB3-7310-41E0-BB61-B7AB6CC7AD33}" type="slidenum">
              <a:rPr lang="zh-CN" altLang="en-US" smtClean="0"/>
              <a:pPr/>
              <a:t>36</a:t>
            </a:fld>
            <a:endParaRPr lang="zh-CN" altLang="en-US"/>
          </a:p>
        </p:txBody>
      </p:sp>
    </p:spTree>
    <p:extLst>
      <p:ext uri="{BB962C8B-B14F-4D97-AF65-F5344CB8AC3E}">
        <p14:creationId xmlns:p14="http://schemas.microsoft.com/office/powerpoint/2010/main" val="102293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gap size will effect the sensitivity of bowtie antenna greatly. Here, we compared</a:t>
            </a:r>
            <a:r>
              <a:rPr lang="en-US" baseline="0" dirty="0" smtClean="0"/>
              <a:t> the bowtie with 6 nm gap and 25 nm gap. We can see 6 nm-gap bowtie can achieve at the lowest concentration at 10-6 </a:t>
            </a:r>
            <a:r>
              <a:rPr lang="en-US" baseline="0" dirty="0" err="1" smtClean="0"/>
              <a:t>mM</a:t>
            </a:r>
            <a:r>
              <a:rPr lang="en-US" baseline="0" dirty="0" smtClean="0"/>
              <a:t>, while the 25 nm gap one can only achieve at 10-3 </a:t>
            </a:r>
            <a:r>
              <a:rPr lang="en-US" baseline="0" dirty="0" err="1" smtClean="0"/>
              <a:t>mM</a:t>
            </a:r>
            <a:r>
              <a:rPr lang="en-US" baseline="0" dirty="0" smtClean="0"/>
              <a:t>. gold bowtie </a:t>
            </a:r>
            <a:r>
              <a:rPr lang="en-US" baseline="0" dirty="0" err="1" smtClean="0"/>
              <a:t>nano</a:t>
            </a:r>
            <a:r>
              <a:rPr lang="en-US" baseline="0" dirty="0" smtClean="0"/>
              <a:t>-antenna with 6 nm shows higher sensitivity here.</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37</a:t>
            </a:fld>
            <a:endParaRPr lang="zh-CN" altLang="en-US"/>
          </a:p>
        </p:txBody>
      </p:sp>
    </p:spTree>
    <p:extLst>
      <p:ext uri="{BB962C8B-B14F-4D97-AF65-F5344CB8AC3E}">
        <p14:creationId xmlns:p14="http://schemas.microsoft.com/office/powerpoint/2010/main" val="156423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326" indent="-232326">
              <a:buAutoNum type="arabicParenR"/>
            </a:pPr>
            <a:r>
              <a:rPr lang="en-US" dirty="0" smtClean="0"/>
              <a:t>transmission mode operation at normal incidence makes low cost portable tools possible; </a:t>
            </a:r>
          </a:p>
          <a:p>
            <a:pPr marL="232326" indent="-232326">
              <a:buAutoNum type="arabicParenR"/>
            </a:pPr>
            <a:r>
              <a:rPr lang="en-US" dirty="0" smtClean="0"/>
              <a:t>the footprint of EOT device, i.e. the area covered by the hole array, can be as small as ~5 </a:t>
            </a:r>
            <a:r>
              <a:rPr lang="en-US" dirty="0" err="1" smtClean="0"/>
              <a:t>μm</a:t>
            </a:r>
            <a:r>
              <a:rPr lang="en-US" dirty="0" smtClean="0"/>
              <a:t>, over one order smaller than that for prism-coupled SPR sensor (~200 </a:t>
            </a:r>
            <a:r>
              <a:rPr lang="en-US" dirty="0" err="1" smtClean="0"/>
              <a:t>μm</a:t>
            </a:r>
            <a:r>
              <a:rPr lang="en-US" dirty="0" smtClean="0"/>
              <a:t>), enabling detection of thousands of targets in the same chip without sacrifice of sensitivity; </a:t>
            </a:r>
          </a:p>
          <a:p>
            <a:pPr marL="232326" indent="-232326">
              <a:buAutoNum type="arabicParenR"/>
            </a:pPr>
            <a:r>
              <a:rPr lang="en-US" dirty="0" smtClean="0"/>
              <a:t>the intrinsic sensitivity, in term of resonant wavelength shift/mass of attached biomaterial over device area (nm/pg), is 2-3 orders higher, again due to its much smaller device area, thus making trace amount detection possible; </a:t>
            </a:r>
          </a:p>
          <a:p>
            <a:pPr marL="232326" indent="-232326">
              <a:buAutoNum type="arabicParenR"/>
            </a:pPr>
            <a:r>
              <a:rPr lang="en-US" dirty="0" smtClean="0"/>
              <a:t>the non-contact optical measurement obviates the need for a prism and index-matching fluids, and greatly facilitates high-resolution imaging for highly parallel arrayed measurement. </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39</a:t>
            </a:fld>
            <a:endParaRPr lang="zh-CN" altLang="en-US"/>
          </a:p>
        </p:txBody>
      </p:sp>
    </p:spTree>
    <p:extLst>
      <p:ext uri="{BB962C8B-B14F-4D97-AF65-F5344CB8AC3E}">
        <p14:creationId xmlns:p14="http://schemas.microsoft.com/office/powerpoint/2010/main" val="204471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(1) Normally, the exposed resist pillars are tapered, so the sidewall of the pillars is easily covered with metal by lateral deposition, which will prevent the dissolution of resist during liftoff. </a:t>
            </a:r>
          </a:p>
          <a:p>
            <a:endParaRPr lang="en-US" dirty="0" smtClean="0"/>
          </a:p>
          <a:p>
            <a:r>
              <a:rPr lang="en-US" dirty="0" smtClean="0"/>
              <a:t>(2) For the same reason as above, the metal on sidewall is remained after lift-off. Thus chimney-shape structures are formed instead of flat hole array. </a:t>
            </a:r>
          </a:p>
          <a:p>
            <a:endParaRPr lang="en-US" dirty="0" smtClean="0"/>
          </a:p>
          <a:p>
            <a:r>
              <a:rPr lang="en-US" dirty="0" smtClean="0"/>
              <a:t>(3) For ideal liftoff process, the thickness of resist is required to be more than three times of the deposited metal. But pillars with high aspect ratio collapse frequently during development because of capillary force..</a:t>
            </a:r>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40</a:t>
            </a:fld>
            <a:endParaRPr lang="zh-CN" altLang="en-US"/>
          </a:p>
        </p:txBody>
      </p:sp>
    </p:spTree>
    <p:extLst>
      <p:ext uri="{BB962C8B-B14F-4D97-AF65-F5344CB8AC3E}">
        <p14:creationId xmlns:p14="http://schemas.microsoft.com/office/powerpoint/2010/main" val="237216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by double liftoff method, </a:t>
            </a:r>
            <a:r>
              <a:rPr lang="en-US" dirty="0" err="1" smtClean="0"/>
              <a:t>nanohole</a:t>
            </a:r>
            <a:r>
              <a:rPr lang="en-US" dirty="0" smtClean="0"/>
              <a:t> array with varied diameters and periods were fabricated</a:t>
            </a:r>
            <a:r>
              <a:rPr lang="en-US" baseline="0" dirty="0" smtClean="0"/>
              <a:t>. Here, we show the transmission measurements. With the increasing period, the peak shows red shift, which matches the expressed function.</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41</a:t>
            </a:fld>
            <a:endParaRPr lang="zh-CN" altLang="en-US"/>
          </a:p>
        </p:txBody>
      </p:sp>
    </p:spTree>
    <p:extLst>
      <p:ext uri="{BB962C8B-B14F-4D97-AF65-F5344CB8AC3E}">
        <p14:creationId xmlns:p14="http://schemas.microsoft.com/office/powerpoint/2010/main" val="364861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second issue,</a:t>
            </a:r>
            <a:r>
              <a:rPr lang="en-US" baseline="0" dirty="0" smtClean="0"/>
              <a:t> the gold film quality also needs to be considered. The film quality will effect the transmission in two aspects:</a:t>
            </a:r>
            <a:endParaRPr lang="en-US" dirty="0" smtClean="0"/>
          </a:p>
          <a:p>
            <a:r>
              <a:rPr lang="en-US" dirty="0" smtClean="0"/>
              <a:t>(1) The rough surface causes random reflection of part of the incident light that reduces the transmission intensity; </a:t>
            </a:r>
          </a:p>
          <a:p>
            <a:r>
              <a:rPr lang="en-US" dirty="0" smtClean="0"/>
              <a:t>(2) The boundaries and grains within the polycrystalline film increase the scattering and absorption, reducing the transmission intensity. </a:t>
            </a:r>
          </a:p>
          <a:p>
            <a:endParaRPr lang="en-US" dirty="0" smtClean="0"/>
          </a:p>
          <a:p>
            <a:r>
              <a:rPr lang="en-US" dirty="0" smtClean="0"/>
              <a:t>There are several ways</a:t>
            </a:r>
            <a:r>
              <a:rPr lang="en-US" baseline="0" dirty="0" smtClean="0"/>
              <a:t> reported to improve the film quality:…</a:t>
            </a:r>
            <a:endParaRPr lang="en-US" dirty="0"/>
          </a:p>
        </p:txBody>
      </p:sp>
      <p:sp>
        <p:nvSpPr>
          <p:cNvPr id="4" name="Slide Number Placeholder 3"/>
          <p:cNvSpPr>
            <a:spLocks noGrp="1"/>
          </p:cNvSpPr>
          <p:nvPr>
            <p:ph type="sldNum" sz="quarter" idx="10"/>
          </p:nvPr>
        </p:nvSpPr>
        <p:spPr/>
        <p:txBody>
          <a:bodyPr/>
          <a:lstStyle/>
          <a:p>
            <a:fld id="{C2F55DB3-7310-41E0-BB61-B7AB6CC7AD33}" type="slidenum">
              <a:rPr lang="zh-CN" altLang="en-US" smtClean="0"/>
              <a:pPr/>
              <a:t>42</a:t>
            </a:fld>
            <a:endParaRPr lang="zh-CN" altLang="en-US"/>
          </a:p>
        </p:txBody>
      </p:sp>
    </p:spTree>
    <p:extLst>
      <p:ext uri="{BB962C8B-B14F-4D97-AF65-F5344CB8AC3E}">
        <p14:creationId xmlns:p14="http://schemas.microsoft.com/office/powerpoint/2010/main" val="4242702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921F99-ADDE-432F-98EF-29C5126ADB61}" type="datetime1">
              <a:rPr lang="en-US"/>
              <a:pPr>
                <a:defRPr/>
              </a:pPr>
              <a:t>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CC3319-8E86-4D0B-91E0-34F4732129D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28963D-6C6B-438D-B706-A67BEB5FFB7F}" type="datetime1">
              <a:rPr lang="en-US"/>
              <a:pPr>
                <a:defRPr/>
              </a:pPr>
              <a:t>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2024BD-441A-4851-BDBD-3B9132A5A5F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BAE833-E4EB-4D3F-AFE9-F7B5D07F7F66}" type="datetime1">
              <a:rPr lang="en-US"/>
              <a:pPr>
                <a:defRPr/>
              </a:pPr>
              <a:t>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03F75-9BD9-49FC-B0A0-981421279DA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200400" y="1143000"/>
            <a:ext cx="5486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A7CA216D-4760-4373-AF92-581E150A87AD}" type="slidenum">
              <a:rPr lang="en-CA"/>
              <a:pPr/>
              <a:t>‹#›</a:t>
            </a:fld>
            <a:endParaRPr lang="en-CA"/>
          </a:p>
        </p:txBody>
      </p:sp>
      <p:sp>
        <p:nvSpPr>
          <p:cNvPr id="8" name="Text Placeholder 7"/>
          <p:cNvSpPr>
            <a:spLocks noGrp="1"/>
          </p:cNvSpPr>
          <p:nvPr>
            <p:ph type="body" sz="quarter" idx="13"/>
          </p:nvPr>
        </p:nvSpPr>
        <p:spPr>
          <a:xfrm>
            <a:off x="457200" y="1143000"/>
            <a:ext cx="2514600" cy="4572000"/>
          </a:xfrm>
        </p:spPr>
        <p:txBody>
          <a:bodyPr/>
          <a:lstStyle>
            <a:lvl1pPr>
              <a:lnSpc>
                <a:spcPct val="100000"/>
              </a:lnSpc>
              <a:defRPr sz="1400"/>
            </a:lvl1pPr>
            <a:lvl2pPr>
              <a:spcBef>
                <a:spcPts val="300"/>
              </a:spcBef>
              <a:spcAft>
                <a:spcPts val="500"/>
              </a:spcAft>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7763972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A57624-7905-4D3B-8E70-A50B8D5FCF37}" type="datetime1">
              <a:rPr lang="en-US"/>
              <a:pPr>
                <a:defRPr/>
              </a:pPr>
              <a:t>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553F74-A7A9-49F0-A564-22C3DDBC0A5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CE53FB-25EC-4255-B2A2-7AC9E717F13A}" type="datetime1">
              <a:rPr lang="en-US"/>
              <a:pPr>
                <a:defRPr/>
              </a:pPr>
              <a:t>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E74033-5A28-449B-881F-690B91100E1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AB0D2E-980B-4135-999E-C0DE902918FA}" type="datetime1">
              <a:rPr lang="en-US"/>
              <a:pPr>
                <a:defRPr/>
              </a:pPr>
              <a:t>2/2/2018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82329A-49E0-4593-AA37-FDB27861F42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2D39E7-46EC-4E8B-9543-15D8FC549666}" type="datetime1">
              <a:rPr lang="en-US"/>
              <a:pPr>
                <a:defRPr/>
              </a:pPr>
              <a:t>2/2/2018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FEEB1D-8708-445E-8012-DEA24C805F9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FBADF9-BA07-49AC-9E55-0F22556C862A}" type="datetime1">
              <a:rPr lang="en-US"/>
              <a:pPr>
                <a:defRPr/>
              </a:pPr>
              <a:t>2/2/2018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6727AD-CF27-49CA-890F-089183FF86E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139CF0-CD3F-41D0-9748-9552D8A3812F}" type="datetime1">
              <a:rPr lang="en-US"/>
              <a:pPr>
                <a:defRPr/>
              </a:pPr>
              <a:t>2/2/2018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3C4560-25AF-446A-AB0C-9A8D3D21C9A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896144-D6CD-4FFD-B242-676D86902B8A}" type="datetime1">
              <a:rPr lang="en-US"/>
              <a:pPr>
                <a:defRPr/>
              </a:pPr>
              <a:t>2/2/2018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B061A2-25B1-4561-8202-BECA3158E2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D35A2D-8010-4135-80E6-CBD439525480}" type="datetime1">
              <a:rPr lang="en-US"/>
              <a:pPr>
                <a:defRPr/>
              </a:pPr>
              <a:t>2/2/2018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0D1788-37E2-424F-85C5-8A284788C65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961EFDE-3A5D-431A-AF41-2992045C8636}" type="datetime1">
              <a:rPr lang="en-US"/>
              <a:pPr>
                <a:defRPr/>
              </a:pPr>
              <a:t>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AEEB96-4418-4052-8C0E-D244920CA2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ce.uwaterloo.ca/~bcui/" TargetMode="External"/><Relationship Id="rId2" Type="http://schemas.openxmlformats.org/officeDocument/2006/relationships/hyperlink" Target="mailto:bcui@uwaterloo.ca"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45.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2.wmf"/><Relationship Id="rId5" Type="http://schemas.openxmlformats.org/officeDocument/2006/relationships/oleObject" Target="../embeddings/oleObject2.bin"/><Relationship Id="rId10" Type="http://schemas.openxmlformats.org/officeDocument/2006/relationships/image" Target="../media/image44.wmf"/><Relationship Id="rId4" Type="http://schemas.openxmlformats.org/officeDocument/2006/relationships/image" Target="../media/image46.jpeg"/><Relationship Id="rId9"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6.bin"/><Relationship Id="rId4" Type="http://schemas.openxmlformats.org/officeDocument/2006/relationships/image" Target="../media/image49.wmf"/></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3.emf"/><Relationship Id="rId5" Type="http://schemas.openxmlformats.org/officeDocument/2006/relationships/oleObject" Target="../embeddings/Microsoft_Excel_97-2003_Worksheet1.xls"/><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5.xml"/><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image" Target="../media/image69.wmf"/><Relationship Id="rId5" Type="http://schemas.openxmlformats.org/officeDocument/2006/relationships/image" Target="../media/image66.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68.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tiff"/><Relationship Id="rId4" Type="http://schemas.openxmlformats.org/officeDocument/2006/relationships/image" Target="../media/image74.tiff"/><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84.wmf"/><Relationship Id="rId3" Type="http://schemas.openxmlformats.org/officeDocument/2006/relationships/notesSlide" Target="../notesSlides/notesSlide8.xml"/><Relationship Id="rId7" Type="http://schemas.openxmlformats.org/officeDocument/2006/relationships/image" Target="../media/image81.wmf"/><Relationship Id="rId12"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83.wmf"/><Relationship Id="rId5" Type="http://schemas.openxmlformats.org/officeDocument/2006/relationships/image" Target="../media/image80.wmf"/><Relationship Id="rId15" Type="http://schemas.openxmlformats.org/officeDocument/2006/relationships/image" Target="../media/image85.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82.wmf"/><Relationship Id="rId14" Type="http://schemas.openxmlformats.org/officeDocument/2006/relationships/oleObject" Target="../embeddings/oleObject17.bin"/></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image" Target="../media/image93.wmf"/><Relationship Id="rId4" Type="http://schemas.openxmlformats.org/officeDocument/2006/relationships/oleObject" Target="../embeddings/oleObject18.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00.png"/><Relationship Id="rId3" Type="http://schemas.openxmlformats.org/officeDocument/2006/relationships/notesSlide" Target="../notesSlides/notesSlide12.xml"/><Relationship Id="rId7" Type="http://schemas.openxmlformats.org/officeDocument/2006/relationships/image" Target="../media/image96.wmf"/><Relationship Id="rId12"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98.wmf"/><Relationship Id="rId5" Type="http://schemas.openxmlformats.org/officeDocument/2006/relationships/image" Target="../media/image95.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97.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image" Target="../media/image111.pn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1.png"/><Relationship Id="rId5" Type="http://schemas.microsoft.com/office/2007/relationships/hdphoto" Target="../media/hdphoto1.wdp"/><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838200" y="2093913"/>
            <a:ext cx="7391400" cy="954087"/>
          </a:xfrm>
          <a:prstGeom prst="rect">
            <a:avLst/>
          </a:prstGeom>
          <a:noFill/>
          <a:ln w="9525">
            <a:noFill/>
            <a:miter lim="800000"/>
            <a:headEnd/>
            <a:tailEnd/>
          </a:ln>
        </p:spPr>
        <p:txBody>
          <a:bodyPr>
            <a:spAutoFit/>
          </a:bodyPr>
          <a:lstStyle/>
          <a:p>
            <a:pPr algn="ctr"/>
            <a:r>
              <a:rPr lang="en-US" sz="2800">
                <a:solidFill>
                  <a:srgbClr val="FF0000"/>
                </a:solidFill>
                <a:latin typeface="Calibri" pitchFamily="34" charset="0"/>
              </a:rPr>
              <a:t>Nanofabrication by nano-imprint and electron beam lithography and applications</a:t>
            </a:r>
            <a:endParaRPr lang="en-US" sz="2800" b="1">
              <a:solidFill>
                <a:srgbClr val="FF0000"/>
              </a:solidFill>
              <a:latin typeface="Calibri" pitchFamily="34" charset="0"/>
            </a:endParaRPr>
          </a:p>
        </p:txBody>
      </p:sp>
      <p:sp>
        <p:nvSpPr>
          <p:cNvPr id="6147" name="Text Box 7"/>
          <p:cNvSpPr txBox="1">
            <a:spLocks noChangeArrowheads="1"/>
          </p:cNvSpPr>
          <p:nvPr/>
        </p:nvSpPr>
        <p:spPr bwMode="auto">
          <a:xfrm>
            <a:off x="1439553" y="3276600"/>
            <a:ext cx="6104556" cy="1649682"/>
          </a:xfrm>
          <a:prstGeom prst="rect">
            <a:avLst/>
          </a:prstGeom>
          <a:noFill/>
          <a:ln w="9525">
            <a:noFill/>
            <a:miter lim="800000"/>
            <a:headEnd/>
            <a:tailEnd/>
          </a:ln>
        </p:spPr>
        <p:txBody>
          <a:bodyPr wrap="none">
            <a:spAutoFit/>
          </a:bodyPr>
          <a:lstStyle/>
          <a:p>
            <a:pPr algn="ctr">
              <a:spcBef>
                <a:spcPct val="20000"/>
              </a:spcBef>
            </a:pPr>
            <a:r>
              <a:rPr lang="en-US" sz="2200" dirty="0">
                <a:solidFill>
                  <a:srgbClr val="0033CC"/>
                </a:solidFill>
                <a:latin typeface="Calibri" pitchFamily="34" charset="0"/>
              </a:rPr>
              <a:t>Bo </a:t>
            </a:r>
            <a:r>
              <a:rPr lang="en-US" sz="2200" dirty="0" smtClean="0">
                <a:solidFill>
                  <a:srgbClr val="0033CC"/>
                </a:solidFill>
                <a:latin typeface="Calibri" pitchFamily="34" charset="0"/>
              </a:rPr>
              <a:t>Cui (</a:t>
            </a:r>
            <a:r>
              <a:rPr lang="zh-CN" altLang="en-US" sz="2200" dirty="0" smtClean="0">
                <a:solidFill>
                  <a:srgbClr val="0033CC"/>
                </a:solidFill>
                <a:latin typeface="Calibri" pitchFamily="34" charset="0"/>
              </a:rPr>
              <a:t>崔波</a:t>
            </a:r>
            <a:r>
              <a:rPr lang="en-US" sz="2200" dirty="0" smtClean="0">
                <a:solidFill>
                  <a:srgbClr val="0033CC"/>
                </a:solidFill>
                <a:latin typeface="Calibri" pitchFamily="34" charset="0"/>
              </a:rPr>
              <a:t>)</a:t>
            </a:r>
            <a:r>
              <a:rPr lang="zh-CN" altLang="en-US" sz="2200" dirty="0" smtClean="0">
                <a:solidFill>
                  <a:srgbClr val="0033CC"/>
                </a:solidFill>
                <a:latin typeface="Calibri" pitchFamily="34" charset="0"/>
              </a:rPr>
              <a:t>，</a:t>
            </a:r>
            <a:r>
              <a:rPr lang="en-US" altLang="zh-CN" sz="2200" dirty="0" smtClean="0">
                <a:solidFill>
                  <a:srgbClr val="0033CC"/>
                </a:solidFill>
                <a:latin typeface="Calibri" pitchFamily="34" charset="0"/>
              </a:rPr>
              <a:t>Professor</a:t>
            </a:r>
            <a:endParaRPr lang="en-US" sz="2200" dirty="0">
              <a:solidFill>
                <a:srgbClr val="0033CC"/>
              </a:solidFill>
              <a:latin typeface="Calibri" pitchFamily="34" charset="0"/>
            </a:endParaRPr>
          </a:p>
          <a:p>
            <a:pPr algn="ctr">
              <a:spcBef>
                <a:spcPct val="20000"/>
              </a:spcBef>
            </a:pPr>
            <a:r>
              <a:rPr lang="en-US" sz="2200" dirty="0" smtClean="0">
                <a:solidFill>
                  <a:srgbClr val="0033CC"/>
                </a:solidFill>
                <a:latin typeface="Calibri" pitchFamily="34" charset="0"/>
              </a:rPr>
              <a:t>Department </a:t>
            </a:r>
            <a:r>
              <a:rPr lang="en-US" sz="2200" dirty="0">
                <a:solidFill>
                  <a:srgbClr val="0033CC"/>
                </a:solidFill>
                <a:latin typeface="Calibri" pitchFamily="34" charset="0"/>
              </a:rPr>
              <a:t>of Electrical and Computer Engineering</a:t>
            </a:r>
          </a:p>
          <a:p>
            <a:pPr algn="ctr">
              <a:spcBef>
                <a:spcPct val="20000"/>
              </a:spcBef>
            </a:pPr>
            <a:r>
              <a:rPr lang="en-US" sz="2200" dirty="0">
                <a:solidFill>
                  <a:srgbClr val="0033CC"/>
                </a:solidFill>
                <a:latin typeface="Calibri" pitchFamily="34" charset="0"/>
                <a:hlinkClick r:id="rId2"/>
              </a:rPr>
              <a:t>bcui@uwaterloo.ca</a:t>
            </a:r>
            <a:r>
              <a:rPr lang="en-US" sz="2200" dirty="0">
                <a:solidFill>
                  <a:srgbClr val="0033CC"/>
                </a:solidFill>
                <a:latin typeface="Calibri" pitchFamily="34" charset="0"/>
              </a:rPr>
              <a:t> </a:t>
            </a:r>
          </a:p>
          <a:p>
            <a:pPr algn="ctr">
              <a:spcBef>
                <a:spcPct val="20000"/>
              </a:spcBef>
            </a:pPr>
            <a:r>
              <a:rPr lang="en-US" sz="2200" dirty="0">
                <a:solidFill>
                  <a:srgbClr val="0033CC"/>
                </a:solidFill>
                <a:latin typeface="Calibri" pitchFamily="34" charset="0"/>
                <a:hlinkClick r:id="rId3"/>
              </a:rPr>
              <a:t>https://ece.uwaterloo.ca/~bcui/</a:t>
            </a:r>
            <a:r>
              <a:rPr lang="en-US" sz="2200" dirty="0">
                <a:solidFill>
                  <a:srgbClr val="0033CC"/>
                </a:solidFill>
                <a:latin typeface="Calibri" pitchFamily="34" charset="0"/>
              </a:rPr>
              <a:t> </a:t>
            </a:r>
          </a:p>
        </p:txBody>
      </p:sp>
      <p:sp>
        <p:nvSpPr>
          <p:cNvPr id="4" name="Slide Number Placeholder 3"/>
          <p:cNvSpPr>
            <a:spLocks noGrp="1"/>
          </p:cNvSpPr>
          <p:nvPr>
            <p:ph type="sldNum" sz="quarter" idx="12"/>
          </p:nvPr>
        </p:nvSpPr>
        <p:spPr/>
        <p:txBody>
          <a:bodyPr/>
          <a:lstStyle/>
          <a:p>
            <a:pPr>
              <a:defRPr/>
            </a:pPr>
            <a:fld id="{C4DA21EF-2FE5-4B95-8267-9CE7D0DF42E6}" type="slidenum">
              <a:rPr lang="en-US" smtClean="0"/>
              <a:pPr>
                <a:defRPr/>
              </a:pPr>
              <a:t>1</a:t>
            </a:fld>
            <a:endParaRPr lang="en-US"/>
          </a:p>
        </p:txBody>
      </p:sp>
      <p:pic>
        <p:nvPicPr>
          <p:cNvPr id="6149" name="Picture 278"/>
          <p:cNvPicPr>
            <a:picLocks noChangeAspect="1" noChangeArrowheads="1"/>
          </p:cNvPicPr>
          <p:nvPr/>
        </p:nvPicPr>
        <p:blipFill>
          <a:blip r:embed="rId4" cstate="print"/>
          <a:srcRect/>
          <a:stretch>
            <a:fillRect/>
          </a:stretch>
        </p:blipFill>
        <p:spPr bwMode="auto">
          <a:xfrm>
            <a:off x="304800" y="228600"/>
            <a:ext cx="2895600" cy="1524000"/>
          </a:xfrm>
          <a:prstGeom prst="rect">
            <a:avLst/>
          </a:prstGeom>
          <a:noFill/>
          <a:ln w="19050">
            <a:noFill/>
            <a:miter lim="800000"/>
            <a:headEnd/>
            <a:tailEnd/>
          </a:ln>
        </p:spPr>
      </p:pic>
      <p:pic>
        <p:nvPicPr>
          <p:cNvPr id="6150" name="Picture 219"/>
          <p:cNvPicPr>
            <a:picLocks noChangeAspect="1" noChangeArrowheads="1"/>
          </p:cNvPicPr>
          <p:nvPr/>
        </p:nvPicPr>
        <p:blipFill>
          <a:blip r:embed="rId5" cstate="print"/>
          <a:srcRect/>
          <a:stretch>
            <a:fillRect/>
          </a:stretch>
        </p:blipFill>
        <p:spPr bwMode="auto">
          <a:xfrm>
            <a:off x="6248400" y="0"/>
            <a:ext cx="2667000" cy="2211388"/>
          </a:xfrm>
          <a:prstGeom prst="rect">
            <a:avLst/>
          </a:prstGeom>
          <a:noFill/>
          <a:ln w="19050">
            <a:noFill/>
            <a:miter lim="800000"/>
            <a:headEnd/>
            <a:tailEnd/>
          </a:ln>
        </p:spPr>
      </p:pic>
      <p:sp>
        <p:nvSpPr>
          <p:cNvPr id="6151" name="TextBox 6"/>
          <p:cNvSpPr txBox="1">
            <a:spLocks noChangeArrowheads="1"/>
          </p:cNvSpPr>
          <p:nvPr/>
        </p:nvSpPr>
        <p:spPr bwMode="auto">
          <a:xfrm>
            <a:off x="2667000" y="6156880"/>
            <a:ext cx="4284058" cy="369332"/>
          </a:xfrm>
          <a:prstGeom prst="rect">
            <a:avLst/>
          </a:prstGeom>
          <a:noFill/>
          <a:ln w="9525">
            <a:noFill/>
            <a:miter lim="800000"/>
            <a:headEnd/>
            <a:tailEnd/>
          </a:ln>
        </p:spPr>
        <p:txBody>
          <a:bodyPr wrap="none">
            <a:spAutoFit/>
          </a:bodyPr>
          <a:lstStyle/>
          <a:p>
            <a:r>
              <a:rPr lang="en-US" dirty="0" smtClean="0">
                <a:solidFill>
                  <a:srgbClr val="7030A0"/>
                </a:solidFill>
              </a:rPr>
              <a:t>Zhejiang University, December 13, 2017</a:t>
            </a:r>
            <a:endParaRPr lang="en-US" dirty="0">
              <a:solidFill>
                <a:srgbClr val="7030A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395536" y="583648"/>
            <a:ext cx="8316415" cy="627435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46D808C-22FC-4806-9DBB-66F88A759711}" type="slidenum">
              <a:rPr lang="zh-CN" altLang="en-US" smtClean="0"/>
              <a:pPr/>
              <a:t>10</a:t>
            </a:fld>
            <a:endParaRPr lang="zh-CN" altLang="en-US"/>
          </a:p>
        </p:txBody>
      </p:sp>
      <p:cxnSp>
        <p:nvCxnSpPr>
          <p:cNvPr id="7" name="Straight Connector 6"/>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2213292" y="6550223"/>
            <a:ext cx="2459584" cy="307777"/>
          </a:xfrm>
          <a:prstGeom prst="rect">
            <a:avLst/>
          </a:prstGeom>
          <a:solidFill>
            <a:schemeClr val="bg1"/>
          </a:solidFill>
        </p:spPr>
        <p:txBody>
          <a:bodyPr wrap="none" rtlCol="0">
            <a:spAutoFit/>
          </a:bodyPr>
          <a:lstStyle/>
          <a:p>
            <a:r>
              <a:rPr lang="en-US" sz="1400" dirty="0" smtClean="0">
                <a:latin typeface="+mn-lt"/>
              </a:rPr>
              <a:t>Zhang and Cui, ACS  Nano 2014</a:t>
            </a:r>
            <a:endParaRPr lang="en-US" sz="1400" dirty="0">
              <a:latin typeface="+mn-lt"/>
            </a:endParaRPr>
          </a:p>
        </p:txBody>
      </p:sp>
      <p:sp>
        <p:nvSpPr>
          <p:cNvPr id="9" name="Rectangle 8"/>
          <p:cNvSpPr/>
          <p:nvPr/>
        </p:nvSpPr>
        <p:spPr>
          <a:xfrm>
            <a:off x="228600" y="71735"/>
            <a:ext cx="8643264" cy="461665"/>
          </a:xfrm>
          <a:prstGeom prst="rect">
            <a:avLst/>
          </a:prstGeom>
        </p:spPr>
        <p:txBody>
          <a:bodyPr wrap="none">
            <a:spAutoFit/>
          </a:bodyPr>
          <a:lstStyle/>
          <a:p>
            <a:pPr>
              <a:defRPr/>
            </a:pPr>
            <a:r>
              <a:rPr lang="en-US" altLang="zh-CN" sz="2400" dirty="0" smtClean="0">
                <a:solidFill>
                  <a:srgbClr val="0033CC"/>
                </a:solidFill>
                <a:latin typeface="+mn-lt"/>
              </a:rPr>
              <a:t>Nanofabrication on optical fiber using evaporated polystyrene resist</a:t>
            </a:r>
            <a:endParaRPr lang="en-US" altLang="zh-CN" sz="2400" dirty="0">
              <a:solidFill>
                <a:srgbClr val="FF0000"/>
              </a:solidFill>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9910" y="152400"/>
            <a:ext cx="8409290" cy="523220"/>
          </a:xfrm>
          <a:prstGeom prst="rect">
            <a:avLst/>
          </a:prstGeom>
        </p:spPr>
        <p:txBody>
          <a:bodyPr wrap="none">
            <a:spAutoFit/>
          </a:bodyPr>
          <a:lstStyle/>
          <a:p>
            <a:pPr>
              <a:defRPr/>
            </a:pPr>
            <a:r>
              <a:rPr lang="en-US" altLang="zh-CN" sz="2800" dirty="0" smtClean="0">
                <a:solidFill>
                  <a:srgbClr val="0033CC"/>
                </a:solidFill>
                <a:latin typeface="+mn-lt"/>
              </a:rPr>
              <a:t>Nano-composite resist Cr/polystyrene by co-evaporation</a:t>
            </a:r>
            <a:endParaRPr lang="en-US" altLang="zh-CN" sz="2800" dirty="0">
              <a:solidFill>
                <a:srgbClr val="FF0000"/>
              </a:solidFill>
              <a:latin typeface="+mn-lt"/>
            </a:endParaRP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a:spLocks noChangeArrowheads="1"/>
          </p:cNvSpPr>
          <p:nvPr/>
        </p:nvSpPr>
        <p:spPr bwMode="auto">
          <a:xfrm>
            <a:off x="101600" y="711875"/>
            <a:ext cx="8890000" cy="2031325"/>
          </a:xfrm>
          <a:prstGeom prst="rect">
            <a:avLst/>
          </a:prstGeom>
          <a:noFill/>
          <a:ln w="9525">
            <a:noFill/>
            <a:miter lim="800000"/>
            <a:headEnd/>
            <a:tailEnd/>
          </a:ln>
        </p:spPr>
        <p:txBody>
          <a:bodyPr wrap="square">
            <a:spAutoFit/>
          </a:bodyPr>
          <a:lstStyle/>
          <a:p>
            <a:pPr marL="231775" indent="-231775">
              <a:buFont typeface="Arial" charset="0"/>
              <a:buChar char="•"/>
            </a:pPr>
            <a:r>
              <a:rPr lang="en-US" dirty="0" smtClean="0">
                <a:solidFill>
                  <a:srgbClr val="0033CC"/>
                </a:solidFill>
                <a:latin typeface="Times New Roman" pitchFamily="18" charset="0"/>
                <a:cs typeface="Times New Roman" pitchFamily="18" charset="0"/>
              </a:rPr>
              <a:t>Polymer resist is not good mask for pattern transfer to the substrate, with typical etching selectivity to silicon on the order of 1:1.</a:t>
            </a:r>
            <a:endParaRPr lang="en-US" dirty="0">
              <a:solidFill>
                <a:srgbClr val="0033CC"/>
              </a:solidFill>
              <a:latin typeface="Times New Roman" pitchFamily="18" charset="0"/>
              <a:cs typeface="Times New Roman" pitchFamily="18" charset="0"/>
            </a:endParaRPr>
          </a:p>
          <a:p>
            <a:pPr marL="231775" indent="-231775">
              <a:buFont typeface="Arial" charset="0"/>
              <a:buChar char="•"/>
            </a:pPr>
            <a:r>
              <a:rPr lang="en-US" dirty="0" smtClean="0">
                <a:solidFill>
                  <a:srgbClr val="0033CC"/>
                </a:solidFill>
                <a:latin typeface="Times New Roman" pitchFamily="18" charset="0"/>
                <a:cs typeface="Times New Roman" pitchFamily="18" charset="0"/>
              </a:rPr>
              <a:t>Metal is ideal etch mask, with selectivity on the order of 1:100 (that is, etches silicon 100</a:t>
            </a:r>
            <a:r>
              <a:rPr lang="en-US" dirty="0" smtClean="0">
                <a:solidFill>
                  <a:srgbClr val="0033CC"/>
                </a:solidFill>
                <a:latin typeface="Times New Roman" pitchFamily="18" charset="0"/>
                <a:cs typeface="Times New Roman" pitchFamily="18" charset="0"/>
                <a:sym typeface="Symbol"/>
              </a:rPr>
              <a:t> faster than metal</a:t>
            </a:r>
            <a:r>
              <a:rPr lang="en-US" dirty="0" smtClean="0">
                <a:solidFill>
                  <a:srgbClr val="0033CC"/>
                </a:solidFill>
                <a:latin typeface="Times New Roman" pitchFamily="18" charset="0"/>
                <a:cs typeface="Times New Roman" pitchFamily="18" charset="0"/>
              </a:rPr>
              <a:t>).</a:t>
            </a:r>
          </a:p>
          <a:p>
            <a:pPr marL="231775" indent="-231775">
              <a:buFont typeface="Arial" charset="0"/>
              <a:buChar char="•"/>
            </a:pPr>
            <a:r>
              <a:rPr lang="en-US" dirty="0" smtClean="0">
                <a:solidFill>
                  <a:srgbClr val="0033CC"/>
                </a:solidFill>
                <a:latin typeface="Times New Roman" pitchFamily="18" charset="0"/>
                <a:cs typeface="Times New Roman" pitchFamily="18" charset="0"/>
              </a:rPr>
              <a:t>Nano-composite resist Cr/PS can be patterned directly by electron beam lithography, with very high resistance to etching as it contains metal.</a:t>
            </a:r>
          </a:p>
          <a:p>
            <a:pPr marL="231775" indent="-231775">
              <a:buFont typeface="Arial" charset="0"/>
              <a:buChar char="•"/>
            </a:pPr>
            <a:r>
              <a:rPr lang="en-US" dirty="0" smtClean="0">
                <a:solidFill>
                  <a:srgbClr val="0033CC"/>
                </a:solidFill>
                <a:latin typeface="Times New Roman" pitchFamily="18" charset="0"/>
                <a:cs typeface="Times New Roman" pitchFamily="18" charset="0"/>
              </a:rPr>
              <a:t>This can be realized for polystyrene since it can be evaporated, like most metals (Cr, Al…).</a:t>
            </a:r>
            <a:endParaRPr lang="en-US" dirty="0">
              <a:solidFill>
                <a:srgbClr val="0033CC"/>
              </a:solidFill>
              <a:latin typeface="Times New Roman" pitchFamily="18" charset="0"/>
              <a:cs typeface="Times New Roman" pitchFamily="18" charset="0"/>
            </a:endParaRPr>
          </a:p>
        </p:txBody>
      </p:sp>
      <p:sp>
        <p:nvSpPr>
          <p:cNvPr id="8" name="Rectangle 7"/>
          <p:cNvSpPr/>
          <p:nvPr/>
        </p:nvSpPr>
        <p:spPr>
          <a:xfrm>
            <a:off x="533400" y="3886200"/>
            <a:ext cx="1752600" cy="762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silicon</a:t>
            </a:r>
            <a:endParaRPr lang="en-US" dirty="0"/>
          </a:p>
        </p:txBody>
      </p:sp>
      <p:sp>
        <p:nvSpPr>
          <p:cNvPr id="18" name="Rectangle 17"/>
          <p:cNvSpPr/>
          <p:nvPr/>
        </p:nvSpPr>
        <p:spPr>
          <a:xfrm>
            <a:off x="533400" y="3657600"/>
            <a:ext cx="1752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2000" y="36576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95400" y="36576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828800" y="36576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3400" y="5943600"/>
            <a:ext cx="1752600" cy="762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3400" y="5715000"/>
            <a:ext cx="1752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2000" y="5715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95400" y="5715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828800" y="5715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990600" y="4800600"/>
            <a:ext cx="838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143000" y="2667000"/>
            <a:ext cx="800219" cy="369332"/>
          </a:xfrm>
          <a:prstGeom prst="rect">
            <a:avLst/>
          </a:prstGeom>
          <a:noFill/>
        </p:spPr>
        <p:txBody>
          <a:bodyPr wrap="none" rtlCol="0">
            <a:spAutoFit/>
          </a:bodyPr>
          <a:lstStyle/>
          <a:p>
            <a:r>
              <a:rPr lang="en-US" dirty="0" smtClean="0"/>
              <a:t>PS/Cr</a:t>
            </a:r>
            <a:endParaRPr lang="en-US" dirty="0"/>
          </a:p>
        </p:txBody>
      </p:sp>
      <p:cxnSp>
        <p:nvCxnSpPr>
          <p:cNvPr id="31" name="Straight Arrow Connector 30"/>
          <p:cNvCxnSpPr/>
          <p:nvPr/>
        </p:nvCxnSpPr>
        <p:spPr>
          <a:xfrm>
            <a:off x="1543110" y="3017520"/>
            <a:ext cx="133290" cy="62126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88066" name="Picture 2"/>
          <p:cNvPicPr>
            <a:picLocks noChangeAspect="1" noChangeArrowheads="1"/>
          </p:cNvPicPr>
          <p:nvPr/>
        </p:nvPicPr>
        <p:blipFill>
          <a:blip r:embed="rId2" cstate="print"/>
          <a:srcRect/>
          <a:stretch>
            <a:fillRect/>
          </a:stretch>
        </p:blipFill>
        <p:spPr bwMode="auto">
          <a:xfrm>
            <a:off x="2743200" y="2895600"/>
            <a:ext cx="3505200" cy="3628623"/>
          </a:xfrm>
          <a:prstGeom prst="rect">
            <a:avLst/>
          </a:prstGeom>
          <a:noFill/>
          <a:ln w="25400">
            <a:solidFill>
              <a:srgbClr val="7030A0"/>
            </a:solidFill>
            <a:miter lim="800000"/>
            <a:headEnd/>
            <a:tailEnd/>
          </a:ln>
        </p:spPr>
      </p:pic>
      <p:sp>
        <p:nvSpPr>
          <p:cNvPr id="33" name="TextBox 32"/>
          <p:cNvSpPr txBox="1"/>
          <p:nvPr/>
        </p:nvSpPr>
        <p:spPr>
          <a:xfrm>
            <a:off x="6248400" y="3962400"/>
            <a:ext cx="2819400" cy="2585323"/>
          </a:xfrm>
          <a:prstGeom prst="rect">
            <a:avLst/>
          </a:prstGeom>
          <a:noFill/>
        </p:spPr>
        <p:txBody>
          <a:bodyPr wrap="square" rtlCol="0">
            <a:spAutoFit/>
          </a:bodyPr>
          <a:lstStyle/>
          <a:p>
            <a:r>
              <a:rPr lang="en-US" dirty="0" smtClean="0">
                <a:solidFill>
                  <a:srgbClr val="0033CC"/>
                </a:solidFill>
                <a:latin typeface="+mn-lt"/>
              </a:rPr>
              <a:t>Silicon structures with 100nm width and 3µm height. (if using pure polystyrene resist, can etch at most 400nm height)</a:t>
            </a:r>
          </a:p>
          <a:p>
            <a:endParaRPr lang="en-US" dirty="0" smtClean="0">
              <a:solidFill>
                <a:srgbClr val="0033CC"/>
              </a:solidFill>
              <a:latin typeface="+mn-lt"/>
            </a:endParaRPr>
          </a:p>
          <a:p>
            <a:r>
              <a:rPr lang="en-US" dirty="0" smtClean="0">
                <a:solidFill>
                  <a:srgbClr val="0033CC"/>
                </a:solidFill>
                <a:latin typeface="+mn-lt"/>
              </a:rPr>
              <a:t>ICP-RIE (reactive ion etching) using SF</a:t>
            </a:r>
            <a:r>
              <a:rPr lang="en-US" baseline="-25000" dirty="0" smtClean="0">
                <a:solidFill>
                  <a:srgbClr val="0033CC"/>
                </a:solidFill>
                <a:latin typeface="+mn-lt"/>
              </a:rPr>
              <a:t>6</a:t>
            </a:r>
            <a:r>
              <a:rPr lang="en-US" dirty="0" smtClean="0">
                <a:solidFill>
                  <a:srgbClr val="0033CC"/>
                </a:solidFill>
                <a:latin typeface="+mn-lt"/>
              </a:rPr>
              <a:t> and C</a:t>
            </a:r>
            <a:r>
              <a:rPr lang="en-US" baseline="-25000" dirty="0" smtClean="0">
                <a:solidFill>
                  <a:srgbClr val="0033CC"/>
                </a:solidFill>
                <a:latin typeface="+mn-lt"/>
              </a:rPr>
              <a:t>4</a:t>
            </a:r>
            <a:r>
              <a:rPr lang="en-US" dirty="0" smtClean="0">
                <a:solidFill>
                  <a:srgbClr val="0033CC"/>
                </a:solidFill>
                <a:latin typeface="+mn-lt"/>
              </a:rPr>
              <a:t>H</a:t>
            </a:r>
            <a:r>
              <a:rPr lang="en-US" baseline="-25000" dirty="0" smtClean="0">
                <a:solidFill>
                  <a:srgbClr val="0033CC"/>
                </a:solidFill>
                <a:latin typeface="+mn-lt"/>
              </a:rPr>
              <a:t>8</a:t>
            </a:r>
            <a:r>
              <a:rPr lang="en-US" dirty="0" smtClean="0">
                <a:solidFill>
                  <a:srgbClr val="0033CC"/>
                </a:solidFill>
                <a:latin typeface="+mn-lt"/>
              </a:rPr>
              <a:t> gas. Resist consists of 7% Cr.</a:t>
            </a:r>
            <a:endParaRPr lang="en-US" dirty="0">
              <a:solidFill>
                <a:srgbClr val="0033CC"/>
              </a:solidFill>
              <a:latin typeface="+mn-lt"/>
            </a:endParaRPr>
          </a:p>
        </p:txBody>
      </p:sp>
      <p:sp>
        <p:nvSpPr>
          <p:cNvPr id="22" name="TextBox 21"/>
          <p:cNvSpPr txBox="1"/>
          <p:nvPr/>
        </p:nvSpPr>
        <p:spPr>
          <a:xfrm>
            <a:off x="4537573" y="6550223"/>
            <a:ext cx="2824491" cy="307777"/>
          </a:xfrm>
          <a:prstGeom prst="rect">
            <a:avLst/>
          </a:prstGeom>
          <a:noFill/>
        </p:spPr>
        <p:txBody>
          <a:bodyPr wrap="none" rtlCol="0">
            <a:spAutoFit/>
          </a:bodyPr>
          <a:lstStyle/>
          <a:p>
            <a:r>
              <a:rPr lang="en-US" sz="1400" dirty="0" smtClean="0">
                <a:latin typeface="+mn-lt"/>
              </a:rPr>
              <a:t>Con and Cui, Nanotechnology, 2014</a:t>
            </a:r>
            <a:endParaRPr lang="en-US" sz="1400"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83"/>
          <p:cNvSpPr>
            <a:spLocks noChangeArrowheads="1"/>
          </p:cNvSpPr>
          <p:nvPr/>
        </p:nvSpPr>
        <p:spPr bwMode="auto">
          <a:xfrm flipH="1">
            <a:off x="76200" y="609600"/>
            <a:ext cx="4622402" cy="1646605"/>
          </a:xfrm>
          <a:prstGeom prst="rect">
            <a:avLst/>
          </a:prstGeom>
          <a:noFill/>
          <a:ln w="9525">
            <a:noFill/>
            <a:miter lim="800000"/>
            <a:headEnd/>
            <a:tailEnd/>
          </a:ln>
        </p:spPr>
        <p:txBody>
          <a:bodyPr wrap="square" lIns="91440" tIns="91440" rIns="91440" bIns="91440">
            <a:spAutoFit/>
          </a:bodyPr>
          <a:lstStyle/>
          <a:p>
            <a:pPr marL="177800" indent="-177800">
              <a:spcAft>
                <a:spcPts val="600"/>
              </a:spcAft>
              <a:buFont typeface="Arial" pitchFamily="34" charset="0"/>
              <a:buChar char="•"/>
            </a:pPr>
            <a:r>
              <a:rPr lang="en-US" dirty="0" smtClean="0">
                <a:solidFill>
                  <a:srgbClr val="0033CC"/>
                </a:solidFill>
                <a:latin typeface="+mn-lt"/>
              </a:rPr>
              <a:t>The PMMA contains 1.6% MAA ((meth)acrylic acid), to further promote the grafting process as MAA contains the desirable –COOH group.</a:t>
            </a:r>
          </a:p>
          <a:p>
            <a:pPr marL="177800" indent="-177800">
              <a:spcAft>
                <a:spcPts val="600"/>
              </a:spcAft>
              <a:buFont typeface="Arial" pitchFamily="34" charset="0"/>
              <a:buChar char="•"/>
            </a:pPr>
            <a:r>
              <a:rPr lang="en-US" dirty="0" smtClean="0">
                <a:solidFill>
                  <a:srgbClr val="0033CC"/>
                </a:solidFill>
                <a:latin typeface="+mn-lt"/>
              </a:rPr>
              <a:t>The -COOH group chemically bonds with -OH group.</a:t>
            </a:r>
          </a:p>
        </p:txBody>
      </p:sp>
      <p:sp>
        <p:nvSpPr>
          <p:cNvPr id="7" name="TextBox 6"/>
          <p:cNvSpPr txBox="1"/>
          <p:nvPr/>
        </p:nvSpPr>
        <p:spPr>
          <a:xfrm>
            <a:off x="381000" y="10180"/>
            <a:ext cx="8359286" cy="523220"/>
          </a:xfrm>
          <a:prstGeom prst="rect">
            <a:avLst/>
          </a:prstGeom>
          <a:noFill/>
        </p:spPr>
        <p:txBody>
          <a:bodyPr wrap="square" rtlCol="0">
            <a:spAutoFit/>
          </a:bodyPr>
          <a:lstStyle/>
          <a:p>
            <a:pPr algn="ctr"/>
            <a:r>
              <a:rPr lang="en-US" sz="2800" dirty="0" smtClean="0">
                <a:solidFill>
                  <a:srgbClr val="0033CC"/>
                </a:solidFill>
                <a:latin typeface="+mn-lt"/>
                <a:cs typeface="Times New Roman" pitchFamily="18" charset="0"/>
              </a:rPr>
              <a:t>E-beam lithography using PMMA monolayer brush resist</a:t>
            </a:r>
            <a:endParaRPr lang="en-US" sz="2800" dirty="0">
              <a:solidFill>
                <a:srgbClr val="0033CC"/>
              </a:solidFill>
              <a:latin typeface="+mn-lt"/>
              <a:cs typeface="Times New Roman" pitchFamily="18" charset="0"/>
            </a:endParaRPr>
          </a:p>
        </p:txBody>
      </p:sp>
      <p:grpSp>
        <p:nvGrpSpPr>
          <p:cNvPr id="46" name="Group 45"/>
          <p:cNvGrpSpPr/>
          <p:nvPr/>
        </p:nvGrpSpPr>
        <p:grpSpPr>
          <a:xfrm>
            <a:off x="4876800" y="845308"/>
            <a:ext cx="4122101" cy="1745492"/>
            <a:chOff x="4459759" y="2063764"/>
            <a:chExt cx="4122101" cy="1745492"/>
          </a:xfrm>
        </p:grpSpPr>
        <p:pic>
          <p:nvPicPr>
            <p:cNvPr id="10" name="Picture 2" descr="http://www.polymerprocessing.com/polymers/PMMA.jpg"/>
            <p:cNvPicPr>
              <a:picLocks noChangeAspect="1" noChangeArrowheads="1"/>
            </p:cNvPicPr>
            <p:nvPr/>
          </p:nvPicPr>
          <p:blipFill>
            <a:blip r:embed="rId2" cstate="print"/>
            <a:srcRect/>
            <a:stretch>
              <a:fillRect/>
            </a:stretch>
          </p:blipFill>
          <p:spPr bwMode="auto">
            <a:xfrm>
              <a:off x="4716016" y="2132856"/>
              <a:ext cx="1468473" cy="1676400"/>
            </a:xfrm>
            <a:prstGeom prst="rect">
              <a:avLst/>
            </a:prstGeom>
            <a:noFill/>
          </p:spPr>
        </p:pic>
        <p:pic>
          <p:nvPicPr>
            <p:cNvPr id="11" name="Picture 3"/>
            <p:cNvPicPr>
              <a:picLocks noChangeAspect="1" noChangeArrowheads="1"/>
            </p:cNvPicPr>
            <p:nvPr/>
          </p:nvPicPr>
          <p:blipFill>
            <a:blip r:embed="rId3" cstate="print"/>
            <a:srcRect/>
            <a:stretch>
              <a:fillRect/>
            </a:stretch>
          </p:blipFill>
          <p:spPr bwMode="auto">
            <a:xfrm>
              <a:off x="6861882" y="2063764"/>
              <a:ext cx="1630325" cy="1524000"/>
            </a:xfrm>
            <a:prstGeom prst="rect">
              <a:avLst/>
            </a:prstGeom>
            <a:noFill/>
            <a:ln w="9525">
              <a:noFill/>
              <a:miter lim="800000"/>
              <a:headEnd/>
              <a:tailEnd/>
            </a:ln>
          </p:spPr>
        </p:pic>
        <p:sp>
          <p:nvSpPr>
            <p:cNvPr id="12" name="Rectangle 11"/>
            <p:cNvSpPr/>
            <p:nvPr/>
          </p:nvSpPr>
          <p:spPr>
            <a:xfrm>
              <a:off x="6291837" y="2435636"/>
              <a:ext cx="556563" cy="369332"/>
            </a:xfrm>
            <a:prstGeom prst="rect">
              <a:avLst/>
            </a:prstGeom>
          </p:spPr>
          <p:txBody>
            <a:bodyPr wrap="none">
              <a:spAutoFit/>
            </a:bodyPr>
            <a:lstStyle/>
            <a:p>
              <a:r>
                <a:rPr lang="en-CA" b="1" dirty="0" smtClean="0">
                  <a:latin typeface="Times New Roman" pitchFamily="18" charset="0"/>
                  <a:cs typeface="Times New Roman" pitchFamily="18" charset="0"/>
                </a:rPr>
                <a:t>-co-</a:t>
              </a:r>
              <a:endParaRPr lang="en-CA" dirty="0">
                <a:latin typeface="Times New Roman" pitchFamily="18" charset="0"/>
                <a:cs typeface="Times New Roman" pitchFamily="18" charset="0"/>
              </a:endParaRPr>
            </a:p>
          </p:txBody>
        </p:sp>
        <p:sp>
          <p:nvSpPr>
            <p:cNvPr id="14" name="Rectangle 13"/>
            <p:cNvSpPr/>
            <p:nvPr/>
          </p:nvSpPr>
          <p:spPr>
            <a:xfrm>
              <a:off x="4459759" y="2119840"/>
              <a:ext cx="397866" cy="861774"/>
            </a:xfrm>
            <a:prstGeom prst="rect">
              <a:avLst/>
            </a:prstGeom>
          </p:spPr>
          <p:txBody>
            <a:bodyPr wrap="none">
              <a:spAutoFit/>
            </a:bodyPr>
            <a:lstStyle/>
            <a:p>
              <a:r>
                <a:rPr lang="en-CA" sz="5000" dirty="0" smtClean="0">
                  <a:latin typeface="Times New Roman" pitchFamily="18" charset="0"/>
                  <a:cs typeface="Times New Roman" pitchFamily="18" charset="0"/>
                </a:rPr>
                <a:t>[</a:t>
              </a:r>
              <a:endParaRPr lang="en-CA" sz="5000" dirty="0">
                <a:latin typeface="Times New Roman" pitchFamily="18" charset="0"/>
                <a:cs typeface="Times New Roman" pitchFamily="18" charset="0"/>
              </a:endParaRPr>
            </a:p>
          </p:txBody>
        </p:sp>
        <p:sp>
          <p:nvSpPr>
            <p:cNvPr id="15" name="Rectangle 14"/>
            <p:cNvSpPr/>
            <p:nvPr/>
          </p:nvSpPr>
          <p:spPr>
            <a:xfrm>
              <a:off x="6074911" y="2147604"/>
              <a:ext cx="397866" cy="861774"/>
            </a:xfrm>
            <a:prstGeom prst="rect">
              <a:avLst/>
            </a:prstGeom>
          </p:spPr>
          <p:txBody>
            <a:bodyPr wrap="none">
              <a:spAutoFit/>
            </a:bodyPr>
            <a:lstStyle/>
            <a:p>
              <a:r>
                <a:rPr lang="en-CA" sz="5000" dirty="0" smtClean="0">
                  <a:latin typeface="Times New Roman" pitchFamily="18" charset="0"/>
                  <a:cs typeface="Times New Roman" pitchFamily="18" charset="0"/>
                </a:rPr>
                <a:t>]</a:t>
              </a:r>
              <a:endParaRPr lang="en-CA" sz="5000" dirty="0">
                <a:latin typeface="Times New Roman" pitchFamily="18" charset="0"/>
                <a:cs typeface="Times New Roman" pitchFamily="18" charset="0"/>
              </a:endParaRPr>
            </a:p>
          </p:txBody>
        </p:sp>
        <p:sp>
          <p:nvSpPr>
            <p:cNvPr id="16" name="Rectangle 15"/>
            <p:cNvSpPr/>
            <p:nvPr/>
          </p:nvSpPr>
          <p:spPr>
            <a:xfrm>
              <a:off x="6650975" y="2144989"/>
              <a:ext cx="397866" cy="861774"/>
            </a:xfrm>
            <a:prstGeom prst="rect">
              <a:avLst/>
            </a:prstGeom>
          </p:spPr>
          <p:txBody>
            <a:bodyPr wrap="none">
              <a:spAutoFit/>
            </a:bodyPr>
            <a:lstStyle/>
            <a:p>
              <a:r>
                <a:rPr lang="en-CA" sz="5000" dirty="0" smtClean="0">
                  <a:latin typeface="Times New Roman" pitchFamily="18" charset="0"/>
                  <a:cs typeface="Times New Roman" pitchFamily="18" charset="0"/>
                </a:rPr>
                <a:t>[</a:t>
              </a:r>
              <a:endParaRPr lang="en-CA" sz="5000" dirty="0">
                <a:latin typeface="Times New Roman" pitchFamily="18" charset="0"/>
                <a:cs typeface="Times New Roman" pitchFamily="18" charset="0"/>
              </a:endParaRPr>
            </a:p>
          </p:txBody>
        </p:sp>
        <p:sp>
          <p:nvSpPr>
            <p:cNvPr id="17" name="Oval 16"/>
            <p:cNvSpPr/>
            <p:nvPr/>
          </p:nvSpPr>
          <p:spPr>
            <a:xfrm>
              <a:off x="7573748" y="2830348"/>
              <a:ext cx="1008112"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5601" name="Picture 1"/>
          <p:cNvPicPr>
            <a:picLocks noChangeAspect="1" noChangeArrowheads="1"/>
          </p:cNvPicPr>
          <p:nvPr/>
        </p:nvPicPr>
        <p:blipFill>
          <a:blip r:embed="rId4" cstate="print">
            <a:lum bright="-20000"/>
          </a:blip>
          <a:srcRect/>
          <a:stretch>
            <a:fillRect/>
          </a:stretch>
        </p:blipFill>
        <p:spPr bwMode="auto">
          <a:xfrm>
            <a:off x="5867400" y="2640989"/>
            <a:ext cx="2954306" cy="1494532"/>
          </a:xfrm>
          <a:prstGeom prst="rect">
            <a:avLst/>
          </a:prstGeom>
          <a:noFill/>
          <a:ln w="9525">
            <a:noFill/>
            <a:miter lim="800000"/>
            <a:headEnd/>
            <a:tailEnd/>
          </a:ln>
        </p:spPr>
      </p:pic>
      <p:cxnSp>
        <p:nvCxnSpPr>
          <p:cNvPr id="29" name="Straight Connector 28"/>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1" name="Rectangle 30"/>
          <p:cNvSpPr/>
          <p:nvPr/>
        </p:nvSpPr>
        <p:spPr>
          <a:xfrm>
            <a:off x="3695005" y="4551575"/>
            <a:ext cx="1830659" cy="28297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cxnSp>
        <p:nvCxnSpPr>
          <p:cNvPr id="32" name="Straight Arrow Connector 31"/>
          <p:cNvCxnSpPr/>
          <p:nvPr/>
        </p:nvCxnSpPr>
        <p:spPr>
          <a:xfrm>
            <a:off x="5690988" y="4522168"/>
            <a:ext cx="990600" cy="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698818" y="4339788"/>
            <a:ext cx="18288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itchFamily="18" charset="0"/>
              <a:cs typeface="Times New Roman" pitchFamily="18" charset="0"/>
            </a:endParaRPr>
          </a:p>
        </p:txBody>
      </p:sp>
      <p:sp>
        <p:nvSpPr>
          <p:cNvPr id="34" name="Rectangle 33"/>
          <p:cNvSpPr/>
          <p:nvPr/>
        </p:nvSpPr>
        <p:spPr>
          <a:xfrm>
            <a:off x="6094141" y="5378226"/>
            <a:ext cx="1830659" cy="44089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Rectangle 34"/>
          <p:cNvSpPr/>
          <p:nvPr/>
        </p:nvSpPr>
        <p:spPr>
          <a:xfrm>
            <a:off x="6094975" y="5194592"/>
            <a:ext cx="532564" cy="1502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itchFamily="18" charset="0"/>
              <a:cs typeface="Times New Roman" pitchFamily="18" charset="0"/>
            </a:endParaRPr>
          </a:p>
        </p:txBody>
      </p:sp>
      <p:sp>
        <p:nvSpPr>
          <p:cNvPr id="36" name="Rectangle 35"/>
          <p:cNvSpPr/>
          <p:nvPr/>
        </p:nvSpPr>
        <p:spPr>
          <a:xfrm>
            <a:off x="7389539" y="5194592"/>
            <a:ext cx="532564" cy="1502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itchFamily="18" charset="0"/>
              <a:cs typeface="Times New Roman" pitchFamily="18" charset="0"/>
            </a:endParaRPr>
          </a:p>
        </p:txBody>
      </p:sp>
      <p:sp>
        <p:nvSpPr>
          <p:cNvPr id="37" name="TextBox 36"/>
          <p:cNvSpPr txBox="1"/>
          <p:nvPr/>
        </p:nvSpPr>
        <p:spPr>
          <a:xfrm>
            <a:off x="6661881" y="4465220"/>
            <a:ext cx="864096" cy="369332"/>
          </a:xfrm>
          <a:prstGeom prst="rect">
            <a:avLst/>
          </a:prstGeom>
          <a:noFill/>
        </p:spPr>
        <p:txBody>
          <a:bodyPr wrap="square" rtlCol="0">
            <a:spAutoFit/>
          </a:bodyPr>
          <a:lstStyle/>
          <a:p>
            <a:r>
              <a:rPr lang="en-US" dirty="0" smtClean="0">
                <a:latin typeface="Times New Roman" pitchFamily="18" charset="0"/>
                <a:cs typeface="Times New Roman" pitchFamily="18" charset="0"/>
              </a:rPr>
              <a:t>EBL</a:t>
            </a:r>
            <a:endParaRPr lang="en-US" dirty="0">
              <a:latin typeface="Times New Roman" pitchFamily="18" charset="0"/>
              <a:cs typeface="Times New Roman" pitchFamily="18" charset="0"/>
            </a:endParaRPr>
          </a:p>
        </p:txBody>
      </p:sp>
      <p:sp>
        <p:nvSpPr>
          <p:cNvPr id="38" name="Rectangle 37"/>
          <p:cNvSpPr/>
          <p:nvPr/>
        </p:nvSpPr>
        <p:spPr>
          <a:xfrm>
            <a:off x="463342" y="4549928"/>
            <a:ext cx="1830659" cy="32577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latin typeface="Times New Roman" pitchFamily="18" charset="0"/>
                <a:cs typeface="Times New Roman" pitchFamily="18" charset="0"/>
              </a:rPr>
              <a:t>Any</a:t>
            </a:r>
            <a:r>
              <a:rPr lang="en-US" dirty="0" smtClean="0">
                <a:latin typeface="Times New Roman" pitchFamily="18" charset="0"/>
                <a:cs typeface="Times New Roman" pitchFamily="18" charset="0"/>
              </a:rPr>
              <a:t> surface</a:t>
            </a:r>
            <a:endParaRPr lang="en-US" dirty="0">
              <a:latin typeface="Times New Roman" pitchFamily="18" charset="0"/>
              <a:cs typeface="Times New Roman" pitchFamily="18" charset="0"/>
            </a:endParaRPr>
          </a:p>
        </p:txBody>
      </p:sp>
      <p:cxnSp>
        <p:nvCxnSpPr>
          <p:cNvPr id="39" name="Straight Arrow Connector 38"/>
          <p:cNvCxnSpPr/>
          <p:nvPr/>
        </p:nvCxnSpPr>
        <p:spPr>
          <a:xfrm>
            <a:off x="2456346" y="4522168"/>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318937" y="4199254"/>
            <a:ext cx="1255301"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Anneal</a:t>
            </a:r>
          </a:p>
          <a:p>
            <a:pPr algn="ctr"/>
            <a:r>
              <a:rPr lang="en-US" dirty="0" smtClean="0">
                <a:latin typeface="Times New Roman" pitchFamily="18" charset="0"/>
                <a:cs typeface="Times New Roman" pitchFamily="18" charset="0"/>
              </a:rPr>
              <a:t>and acetic acid wash</a:t>
            </a:r>
            <a:endParaRPr lang="en-US" dirty="0">
              <a:latin typeface="Times New Roman" pitchFamily="18" charset="0"/>
              <a:cs typeface="Times New Roman" pitchFamily="18" charset="0"/>
            </a:endParaRPr>
          </a:p>
        </p:txBody>
      </p:sp>
      <p:sp>
        <p:nvSpPr>
          <p:cNvPr id="41" name="TextBox 40"/>
          <p:cNvSpPr txBox="1"/>
          <p:nvPr/>
        </p:nvSpPr>
        <p:spPr>
          <a:xfrm>
            <a:off x="3709553" y="3970456"/>
            <a:ext cx="177054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Monolayer brush</a:t>
            </a:r>
            <a:endParaRPr lang="en-US" dirty="0">
              <a:latin typeface="Times New Roman" pitchFamily="18" charset="0"/>
              <a:cs typeface="Times New Roman" pitchFamily="18" charset="0"/>
            </a:endParaRPr>
          </a:p>
        </p:txBody>
      </p:sp>
      <p:sp>
        <p:nvSpPr>
          <p:cNvPr id="42" name="Rectangle 41"/>
          <p:cNvSpPr/>
          <p:nvPr/>
        </p:nvSpPr>
        <p:spPr>
          <a:xfrm>
            <a:off x="462420" y="4451198"/>
            <a:ext cx="1830659" cy="10220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latin typeface="Times New Roman" pitchFamily="18" charset="0"/>
              <a:cs typeface="Times New Roman" pitchFamily="18" charset="0"/>
            </a:endParaRPr>
          </a:p>
        </p:txBody>
      </p:sp>
      <p:sp>
        <p:nvSpPr>
          <p:cNvPr id="43" name="TextBox 42"/>
          <p:cNvSpPr txBox="1"/>
          <p:nvPr/>
        </p:nvSpPr>
        <p:spPr>
          <a:xfrm>
            <a:off x="109153" y="4330496"/>
            <a:ext cx="432048" cy="338554"/>
          </a:xfrm>
          <a:prstGeom prst="rect">
            <a:avLst/>
          </a:prstGeom>
          <a:noFill/>
        </p:spPr>
        <p:txBody>
          <a:bodyPr wrap="square" rtlCol="0">
            <a:spAutoFit/>
          </a:bodyPr>
          <a:lstStyle/>
          <a:p>
            <a:pPr algn="r"/>
            <a:r>
              <a:rPr lang="en-US" sz="1600" dirty="0" smtClean="0">
                <a:latin typeface="Times New Roman" pitchFamily="18" charset="0"/>
                <a:cs typeface="Times New Roman" pitchFamily="18" charset="0"/>
              </a:rPr>
              <a:t>Al</a:t>
            </a:r>
            <a:endParaRPr lang="en-US" sz="1600" dirty="0">
              <a:latin typeface="Times New Roman" pitchFamily="18" charset="0"/>
              <a:cs typeface="Times New Roman" pitchFamily="18" charset="0"/>
            </a:endParaRPr>
          </a:p>
        </p:txBody>
      </p:sp>
      <p:sp>
        <p:nvSpPr>
          <p:cNvPr id="44" name="Rectangle 43"/>
          <p:cNvSpPr/>
          <p:nvPr/>
        </p:nvSpPr>
        <p:spPr>
          <a:xfrm>
            <a:off x="3698165" y="4454715"/>
            <a:ext cx="1830659" cy="992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latin typeface="Times New Roman" pitchFamily="18" charset="0"/>
              <a:cs typeface="Times New Roman" pitchFamily="18" charset="0"/>
            </a:endParaRPr>
          </a:p>
        </p:txBody>
      </p:sp>
      <p:sp>
        <p:nvSpPr>
          <p:cNvPr id="45" name="Rectangle 44"/>
          <p:cNvSpPr/>
          <p:nvPr/>
        </p:nvSpPr>
        <p:spPr>
          <a:xfrm>
            <a:off x="6085819" y="5333252"/>
            <a:ext cx="1830659" cy="992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latin typeface="Times New Roman" pitchFamily="18" charset="0"/>
              <a:cs typeface="Times New Roman" pitchFamily="18" charset="0"/>
            </a:endParaRPr>
          </a:p>
        </p:txBody>
      </p:sp>
      <p:sp>
        <p:nvSpPr>
          <p:cNvPr id="59" name="Rectangle 58"/>
          <p:cNvSpPr/>
          <p:nvPr/>
        </p:nvSpPr>
        <p:spPr>
          <a:xfrm>
            <a:off x="3679096" y="6233473"/>
            <a:ext cx="1830659" cy="39592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0" name="Rectangle 59"/>
          <p:cNvSpPr/>
          <p:nvPr/>
        </p:nvSpPr>
        <p:spPr>
          <a:xfrm>
            <a:off x="3677485" y="6004869"/>
            <a:ext cx="532564" cy="1502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itchFamily="18" charset="0"/>
              <a:cs typeface="Times New Roman" pitchFamily="18" charset="0"/>
            </a:endParaRPr>
          </a:p>
        </p:txBody>
      </p:sp>
      <p:sp>
        <p:nvSpPr>
          <p:cNvPr id="61" name="Rectangle 60"/>
          <p:cNvSpPr/>
          <p:nvPr/>
        </p:nvSpPr>
        <p:spPr>
          <a:xfrm>
            <a:off x="3680553" y="6143529"/>
            <a:ext cx="529200" cy="8994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latin typeface="Times New Roman" pitchFamily="18" charset="0"/>
              <a:cs typeface="Times New Roman" pitchFamily="18" charset="0"/>
            </a:endParaRPr>
          </a:p>
        </p:txBody>
      </p:sp>
      <p:sp>
        <p:nvSpPr>
          <p:cNvPr id="62" name="Rectangle 61"/>
          <p:cNvSpPr/>
          <p:nvPr/>
        </p:nvSpPr>
        <p:spPr>
          <a:xfrm>
            <a:off x="541203" y="6173576"/>
            <a:ext cx="1830659" cy="44089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3" name="Rectangle 62"/>
          <p:cNvSpPr/>
          <p:nvPr/>
        </p:nvSpPr>
        <p:spPr>
          <a:xfrm>
            <a:off x="1182031" y="6173572"/>
            <a:ext cx="532564" cy="245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itchFamily="18" charset="0"/>
              <a:cs typeface="Times New Roman" pitchFamily="18" charset="0"/>
            </a:endParaRPr>
          </a:p>
        </p:txBody>
      </p:sp>
      <p:sp>
        <p:nvSpPr>
          <p:cNvPr id="64" name="TextBox 63"/>
          <p:cNvSpPr txBox="1"/>
          <p:nvPr/>
        </p:nvSpPr>
        <p:spPr>
          <a:xfrm>
            <a:off x="6301841" y="6197348"/>
            <a:ext cx="1255301"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Al wet etch</a:t>
            </a:r>
            <a:endParaRPr lang="en-US" dirty="0">
              <a:latin typeface="Times New Roman" pitchFamily="18" charset="0"/>
              <a:cs typeface="Times New Roman" pitchFamily="18" charset="0"/>
            </a:endParaRPr>
          </a:p>
        </p:txBody>
      </p:sp>
      <p:sp>
        <p:nvSpPr>
          <p:cNvPr id="65" name="TextBox 64"/>
          <p:cNvSpPr txBox="1"/>
          <p:nvPr/>
        </p:nvSpPr>
        <p:spPr>
          <a:xfrm>
            <a:off x="2629433" y="5986680"/>
            <a:ext cx="823253"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RIE</a:t>
            </a:r>
            <a:endParaRPr lang="en-US" dirty="0">
              <a:latin typeface="Times New Roman" pitchFamily="18" charset="0"/>
              <a:cs typeface="Times New Roman" pitchFamily="18" charset="0"/>
            </a:endParaRPr>
          </a:p>
        </p:txBody>
      </p:sp>
      <p:sp>
        <p:nvSpPr>
          <p:cNvPr id="66" name="Rectangle 65"/>
          <p:cNvSpPr/>
          <p:nvPr/>
        </p:nvSpPr>
        <p:spPr>
          <a:xfrm>
            <a:off x="4971023" y="6004869"/>
            <a:ext cx="532564" cy="1502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itchFamily="18" charset="0"/>
              <a:cs typeface="Times New Roman" pitchFamily="18" charset="0"/>
            </a:endParaRPr>
          </a:p>
        </p:txBody>
      </p:sp>
      <p:sp>
        <p:nvSpPr>
          <p:cNvPr id="67" name="Rectangle 66"/>
          <p:cNvSpPr/>
          <p:nvPr/>
        </p:nvSpPr>
        <p:spPr>
          <a:xfrm>
            <a:off x="4974091" y="6143529"/>
            <a:ext cx="529200" cy="8994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latin typeface="Times New Roman" pitchFamily="18" charset="0"/>
              <a:cs typeface="Times New Roman" pitchFamily="18" charset="0"/>
            </a:endParaRPr>
          </a:p>
        </p:txBody>
      </p:sp>
      <p:cxnSp>
        <p:nvCxnSpPr>
          <p:cNvPr id="68" name="Straight Arrow Connector 67"/>
          <p:cNvCxnSpPr/>
          <p:nvPr/>
        </p:nvCxnSpPr>
        <p:spPr>
          <a:xfrm flipH="1">
            <a:off x="2598601" y="6385869"/>
            <a:ext cx="864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Elbow Connector 68"/>
          <p:cNvCxnSpPr/>
          <p:nvPr/>
        </p:nvCxnSpPr>
        <p:spPr>
          <a:xfrm rot="16200000" flipH="1">
            <a:off x="6589873" y="4618528"/>
            <a:ext cx="648072" cy="50405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7165937" y="5873348"/>
            <a:ext cx="0" cy="32400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71" name="Elbow Connector 70"/>
          <p:cNvCxnSpPr/>
          <p:nvPr/>
        </p:nvCxnSpPr>
        <p:spPr>
          <a:xfrm rot="10800000" flipV="1">
            <a:off x="5581763" y="6197348"/>
            <a:ext cx="1584177" cy="28803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464176" y="4258488"/>
            <a:ext cx="1828800" cy="205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Times New Roman" pitchFamily="18" charset="0"/>
              <a:cs typeface="Times New Roman" pitchFamily="18" charset="0"/>
            </a:endParaRPr>
          </a:p>
        </p:txBody>
      </p:sp>
      <p:sp>
        <p:nvSpPr>
          <p:cNvPr id="73" name="Freeform 72"/>
          <p:cNvSpPr/>
          <p:nvPr/>
        </p:nvSpPr>
        <p:spPr>
          <a:xfrm>
            <a:off x="325177" y="3826440"/>
            <a:ext cx="2088232" cy="648072"/>
          </a:xfrm>
          <a:custGeom>
            <a:avLst/>
            <a:gdLst>
              <a:gd name="connsiteX0" fmla="*/ 2064544 w 2347913"/>
              <a:gd name="connsiteY0" fmla="*/ 742157 h 852488"/>
              <a:gd name="connsiteX1" fmla="*/ 254794 w 2347913"/>
              <a:gd name="connsiteY1" fmla="*/ 742157 h 852488"/>
              <a:gd name="connsiteX2" fmla="*/ 535782 w 2347913"/>
              <a:gd name="connsiteY2" fmla="*/ 80169 h 852488"/>
              <a:gd name="connsiteX3" fmla="*/ 873919 w 2347913"/>
              <a:gd name="connsiteY3" fmla="*/ 261144 h 852488"/>
              <a:gd name="connsiteX4" fmla="*/ 1183482 w 2347913"/>
              <a:gd name="connsiteY4" fmla="*/ 70644 h 852488"/>
              <a:gd name="connsiteX5" fmla="*/ 1540669 w 2347913"/>
              <a:gd name="connsiteY5" fmla="*/ 370682 h 852488"/>
              <a:gd name="connsiteX6" fmla="*/ 1955007 w 2347913"/>
              <a:gd name="connsiteY6" fmla="*/ 89694 h 852488"/>
              <a:gd name="connsiteX7" fmla="*/ 2064544 w 2347913"/>
              <a:gd name="connsiteY7" fmla="*/ 742157 h 85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913" h="852488">
                <a:moveTo>
                  <a:pt x="2064544" y="742157"/>
                </a:moveTo>
                <a:cubicBezTo>
                  <a:pt x="1781175" y="850901"/>
                  <a:pt x="509588" y="852488"/>
                  <a:pt x="254794" y="742157"/>
                </a:cubicBezTo>
                <a:cubicBezTo>
                  <a:pt x="0" y="631826"/>
                  <a:pt x="432595" y="160338"/>
                  <a:pt x="535782" y="80169"/>
                </a:cubicBezTo>
                <a:cubicBezTo>
                  <a:pt x="638969" y="0"/>
                  <a:pt x="765969" y="262732"/>
                  <a:pt x="873919" y="261144"/>
                </a:cubicBezTo>
                <a:cubicBezTo>
                  <a:pt x="981869" y="259557"/>
                  <a:pt x="1072357" y="52388"/>
                  <a:pt x="1183482" y="70644"/>
                </a:cubicBezTo>
                <a:cubicBezTo>
                  <a:pt x="1294607" y="88900"/>
                  <a:pt x="1412082" y="367507"/>
                  <a:pt x="1540669" y="370682"/>
                </a:cubicBezTo>
                <a:cubicBezTo>
                  <a:pt x="1669256" y="373857"/>
                  <a:pt x="1866901" y="26194"/>
                  <a:pt x="1955007" y="89694"/>
                </a:cubicBezTo>
                <a:cubicBezTo>
                  <a:pt x="2043113" y="153194"/>
                  <a:pt x="2347913" y="633413"/>
                  <a:pt x="2064544" y="742157"/>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t>PMMA</a:t>
            </a:r>
            <a:endParaRPr lang="en-US" dirty="0"/>
          </a:p>
        </p:txBody>
      </p:sp>
      <p:sp>
        <p:nvSpPr>
          <p:cNvPr id="13" name="Rectangle 12"/>
          <p:cNvSpPr/>
          <p:nvPr/>
        </p:nvSpPr>
        <p:spPr>
          <a:xfrm>
            <a:off x="6088489" y="561310"/>
            <a:ext cx="1926393" cy="338554"/>
          </a:xfrm>
          <a:prstGeom prst="rect">
            <a:avLst/>
          </a:prstGeom>
        </p:spPr>
        <p:txBody>
          <a:bodyPr wrap="square">
            <a:spAutoFit/>
          </a:bodyPr>
          <a:lstStyle/>
          <a:p>
            <a:r>
              <a:rPr lang="en-CA" sz="1600" dirty="0" smtClean="0">
                <a:solidFill>
                  <a:srgbClr val="FF0000"/>
                </a:solidFill>
                <a:latin typeface="Times New Roman" pitchFamily="18" charset="0"/>
                <a:cs typeface="Times New Roman" pitchFamily="18" charset="0"/>
              </a:rPr>
              <a:t>PMMA-CO-PMAA</a:t>
            </a:r>
            <a:endParaRPr lang="en-CA" sz="1600" dirty="0">
              <a:solidFill>
                <a:srgbClr val="FF0000"/>
              </a:solidFill>
              <a:latin typeface="Times New Roman" pitchFamily="18" charset="0"/>
              <a:cs typeface="Times New Roman" pitchFamily="18" charset="0"/>
            </a:endParaRPr>
          </a:p>
        </p:txBody>
      </p:sp>
      <p:sp>
        <p:nvSpPr>
          <p:cNvPr id="2" name="TextBox 1"/>
          <p:cNvSpPr txBox="1"/>
          <p:nvPr/>
        </p:nvSpPr>
        <p:spPr>
          <a:xfrm>
            <a:off x="152400" y="2408128"/>
            <a:ext cx="4095472" cy="1554272"/>
          </a:xfrm>
          <a:prstGeom prst="rect">
            <a:avLst/>
          </a:prstGeom>
          <a:noFill/>
        </p:spPr>
        <p:txBody>
          <a:bodyPr wrap="square" rtlCol="0">
            <a:spAutoFit/>
          </a:bodyPr>
          <a:lstStyle/>
          <a:p>
            <a:pPr marL="234950" indent="-234950">
              <a:spcAft>
                <a:spcPts val="600"/>
              </a:spcAft>
              <a:buFont typeface="Arial" pitchFamily="34" charset="0"/>
              <a:buChar char="•"/>
            </a:pPr>
            <a:r>
              <a:rPr lang="en-US" dirty="0">
                <a:solidFill>
                  <a:srgbClr val="0033CC"/>
                </a:solidFill>
                <a:latin typeface="+mn-lt"/>
              </a:rPr>
              <a:t>The monolayer brush is too thin </a:t>
            </a:r>
            <a:r>
              <a:rPr lang="en-US" dirty="0" smtClean="0">
                <a:solidFill>
                  <a:srgbClr val="0033CC"/>
                </a:solidFill>
                <a:latin typeface="+mn-lt"/>
              </a:rPr>
              <a:t>for pattern </a:t>
            </a:r>
            <a:r>
              <a:rPr lang="en-US" dirty="0">
                <a:solidFill>
                  <a:srgbClr val="0033CC"/>
                </a:solidFill>
                <a:latin typeface="+mn-lt"/>
              </a:rPr>
              <a:t>transfer</a:t>
            </a:r>
            <a:r>
              <a:rPr lang="en-US" dirty="0" smtClean="0">
                <a:solidFill>
                  <a:srgbClr val="0033CC"/>
                </a:solidFill>
                <a:latin typeface="+mn-lt"/>
              </a:rPr>
              <a:t>.</a:t>
            </a:r>
            <a:endParaRPr lang="en-US" dirty="0">
              <a:solidFill>
                <a:srgbClr val="0033CC"/>
              </a:solidFill>
              <a:latin typeface="+mn-lt"/>
            </a:endParaRPr>
          </a:p>
          <a:p>
            <a:pPr marL="234950" indent="-234950">
              <a:spcAft>
                <a:spcPts val="600"/>
              </a:spcAft>
              <a:buFont typeface="Arial" pitchFamily="34" charset="0"/>
              <a:buChar char="•"/>
            </a:pPr>
            <a:r>
              <a:rPr lang="en-US" dirty="0">
                <a:solidFill>
                  <a:srgbClr val="0033CC"/>
                </a:solidFill>
                <a:latin typeface="+mn-lt"/>
              </a:rPr>
              <a:t>Thus we need an intermediate hard-mask (here Al) for etching into the substrate</a:t>
            </a:r>
            <a:r>
              <a:rPr lang="en-US" dirty="0" smtClean="0">
                <a:solidFill>
                  <a:srgbClr val="0033CC"/>
                </a:solidFill>
                <a:latin typeface="+mn-lt"/>
              </a:rPr>
              <a:t>.</a:t>
            </a:r>
            <a:endParaRPr lang="en-US" dirty="0">
              <a:solidFill>
                <a:srgbClr val="0033CC"/>
              </a:solidFill>
              <a:latin typeface="+mn-lt"/>
            </a:endParaRPr>
          </a:p>
        </p:txBody>
      </p:sp>
      <p:sp>
        <p:nvSpPr>
          <p:cNvPr id="74" name="TextBox 73"/>
          <p:cNvSpPr txBox="1"/>
          <p:nvPr/>
        </p:nvSpPr>
        <p:spPr>
          <a:xfrm>
            <a:off x="7797552" y="5220523"/>
            <a:ext cx="432048" cy="338554"/>
          </a:xfrm>
          <a:prstGeom prst="rect">
            <a:avLst/>
          </a:prstGeom>
          <a:noFill/>
        </p:spPr>
        <p:txBody>
          <a:bodyPr wrap="square" rtlCol="0">
            <a:spAutoFit/>
          </a:bodyPr>
          <a:lstStyle/>
          <a:p>
            <a:pPr algn="r"/>
            <a:r>
              <a:rPr lang="en-US" sz="1600" dirty="0" smtClean="0">
                <a:latin typeface="Times New Roman" pitchFamily="18" charset="0"/>
                <a:cs typeface="Times New Roman" pitchFamily="18" charset="0"/>
              </a:rPr>
              <a:t>Al</a:t>
            </a:r>
            <a:endParaRPr lang="en-US" sz="1600" dirty="0">
              <a:latin typeface="Times New Roman" pitchFamily="18" charset="0"/>
              <a:cs typeface="Times New Roman" pitchFamily="18" charset="0"/>
            </a:endParaRPr>
          </a:p>
        </p:txBody>
      </p:sp>
      <p:pic>
        <p:nvPicPr>
          <p:cNvPr id="75" name="Picture 3"/>
          <p:cNvPicPr>
            <a:picLocks noChangeAspect="1" noChangeArrowheads="1"/>
          </p:cNvPicPr>
          <p:nvPr/>
        </p:nvPicPr>
        <p:blipFill>
          <a:blip r:embed="rId5" cstate="print"/>
          <a:srcRect/>
          <a:stretch>
            <a:fillRect/>
          </a:stretch>
        </p:blipFill>
        <p:spPr bwMode="auto">
          <a:xfrm>
            <a:off x="3859255" y="2753751"/>
            <a:ext cx="1620838" cy="1152144"/>
          </a:xfrm>
          <a:prstGeom prst="rect">
            <a:avLst/>
          </a:prstGeom>
          <a:noFill/>
          <a:ln w="9525">
            <a:noFill/>
            <a:miter lim="800000"/>
            <a:headEnd/>
            <a:tailEnd/>
          </a:ln>
        </p:spPr>
      </p:pic>
      <p:sp>
        <p:nvSpPr>
          <p:cNvPr id="48" name="TextBox 47"/>
          <p:cNvSpPr txBox="1"/>
          <p:nvPr/>
        </p:nvSpPr>
        <p:spPr>
          <a:xfrm>
            <a:off x="4537573" y="6550223"/>
            <a:ext cx="3906775" cy="307777"/>
          </a:xfrm>
          <a:prstGeom prst="rect">
            <a:avLst/>
          </a:prstGeom>
          <a:noFill/>
        </p:spPr>
        <p:txBody>
          <a:bodyPr wrap="none" rtlCol="0">
            <a:spAutoFit/>
          </a:bodyPr>
          <a:lstStyle/>
          <a:p>
            <a:r>
              <a:rPr lang="en-US" sz="1400" dirty="0" smtClean="0">
                <a:latin typeface="+mn-lt"/>
              </a:rPr>
              <a:t>Dey and Cui, Advanced Materials - Interfaces, 2016</a:t>
            </a:r>
            <a:endParaRPr lang="en-US" sz="1400" dirty="0">
              <a:latin typeface="+mn-lt"/>
            </a:endParaRPr>
          </a:p>
        </p:txBody>
      </p:sp>
    </p:spTree>
    <p:extLst>
      <p:ext uri="{BB962C8B-B14F-4D97-AF65-F5344CB8AC3E}">
        <p14:creationId xmlns:p14="http://schemas.microsoft.com/office/powerpoint/2010/main" val="865173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200" y="162580"/>
            <a:ext cx="8991600" cy="523220"/>
          </a:xfrm>
          <a:prstGeom prst="rect">
            <a:avLst/>
          </a:prstGeom>
          <a:noFill/>
        </p:spPr>
        <p:txBody>
          <a:bodyPr wrap="square" rtlCol="0">
            <a:spAutoFit/>
          </a:bodyPr>
          <a:lstStyle/>
          <a:p>
            <a:pPr algn="ctr"/>
            <a:r>
              <a:rPr lang="en-US" sz="2800" dirty="0" smtClean="0">
                <a:solidFill>
                  <a:srgbClr val="0033CC"/>
                </a:solidFill>
                <a:latin typeface="Calibri" panose="020F0502020204030204" pitchFamily="34" charset="0"/>
                <a:cs typeface="Calibri" panose="020F0502020204030204" pitchFamily="34" charset="0"/>
              </a:rPr>
              <a:t>High resolution grating etched into AFM cantilever (silicon)</a:t>
            </a:r>
            <a:endParaRPr lang="en-US" sz="2800" dirty="0">
              <a:solidFill>
                <a:srgbClr val="0033CC"/>
              </a:solidFill>
              <a:latin typeface="Calibri" panose="020F0502020204030204" pitchFamily="34" charset="0"/>
              <a:cs typeface="Calibri" panose="020F0502020204030204" pitchFamily="34" charset="0"/>
            </a:endParaRPr>
          </a:p>
        </p:txBody>
      </p:sp>
      <p:pic>
        <p:nvPicPr>
          <p:cNvPr id="21" name="Picture 20"/>
          <p:cNvPicPr/>
          <p:nvPr/>
        </p:nvPicPr>
        <p:blipFill>
          <a:blip r:embed="rId2" cstate="print"/>
          <a:srcRect/>
          <a:stretch>
            <a:fillRect/>
          </a:stretch>
        </p:blipFill>
        <p:spPr bwMode="auto">
          <a:xfrm>
            <a:off x="304800" y="1524000"/>
            <a:ext cx="5761208" cy="4376738"/>
          </a:xfrm>
          <a:prstGeom prst="rect">
            <a:avLst/>
          </a:prstGeom>
          <a:noFill/>
          <a:ln w="9525">
            <a:noFill/>
            <a:miter lim="800000"/>
            <a:headEnd/>
            <a:tailEnd/>
          </a:ln>
        </p:spPr>
      </p:pic>
      <p:cxnSp>
        <p:nvCxnSpPr>
          <p:cNvPr id="22" name="Straight Connector 21"/>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3" name="Picture 2"/>
          <p:cNvPicPr>
            <a:picLocks noChangeAspect="1"/>
          </p:cNvPicPr>
          <p:nvPr/>
        </p:nvPicPr>
        <p:blipFill>
          <a:blip r:embed="rId3"/>
          <a:stretch>
            <a:fillRect/>
          </a:stretch>
        </p:blipFill>
        <p:spPr>
          <a:xfrm>
            <a:off x="6324600" y="2514600"/>
            <a:ext cx="2587757" cy="2807214"/>
          </a:xfrm>
          <a:prstGeom prst="rect">
            <a:avLst/>
          </a:prstGeom>
        </p:spPr>
      </p:pic>
      <p:sp>
        <p:nvSpPr>
          <p:cNvPr id="6" name="TextBox 5"/>
          <p:cNvSpPr txBox="1"/>
          <p:nvPr/>
        </p:nvSpPr>
        <p:spPr>
          <a:xfrm>
            <a:off x="3048000" y="6477000"/>
            <a:ext cx="3906775" cy="307777"/>
          </a:xfrm>
          <a:prstGeom prst="rect">
            <a:avLst/>
          </a:prstGeom>
          <a:noFill/>
        </p:spPr>
        <p:txBody>
          <a:bodyPr wrap="none" rtlCol="0">
            <a:spAutoFit/>
          </a:bodyPr>
          <a:lstStyle/>
          <a:p>
            <a:r>
              <a:rPr lang="en-US" sz="1400" dirty="0" smtClean="0">
                <a:latin typeface="+mn-lt"/>
              </a:rPr>
              <a:t>Dey and Cui, Advanced Materials - Interfaces, 2016</a:t>
            </a:r>
            <a:endParaRPr lang="en-US" sz="1400" dirty="0">
              <a:latin typeface="+mn-lt"/>
            </a:endParaRPr>
          </a:p>
        </p:txBody>
      </p:sp>
    </p:spTree>
    <p:extLst>
      <p:ext uri="{BB962C8B-B14F-4D97-AF65-F5344CB8AC3E}">
        <p14:creationId xmlns:p14="http://schemas.microsoft.com/office/powerpoint/2010/main" val="1525172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457200" y="1676400"/>
            <a:ext cx="8305800" cy="3801041"/>
          </a:xfrm>
          <a:prstGeom prst="rect">
            <a:avLst/>
          </a:prstGeom>
          <a:noFill/>
          <a:ln w="9525">
            <a:noFill/>
            <a:miter lim="800000"/>
            <a:headEnd/>
            <a:tailEnd/>
          </a:ln>
        </p:spPr>
        <p:txBody>
          <a:bodyPr wrap="square">
            <a:spAutoFit/>
          </a:bodyPr>
          <a:lstStyle/>
          <a:p>
            <a:pPr marL="342900" indent="-342900">
              <a:spcAft>
                <a:spcPts val="600"/>
              </a:spcAft>
              <a:buFontTx/>
              <a:buAutoNum type="arabicPeriod"/>
            </a:pPr>
            <a:r>
              <a:rPr lang="en-US" sz="2400" dirty="0" smtClean="0">
                <a:solidFill>
                  <a:srgbClr val="0033CC"/>
                </a:solidFill>
                <a:latin typeface="Calibri" pitchFamily="34" charset="0"/>
              </a:rPr>
              <a:t>Overview of nanofabrication process</a:t>
            </a:r>
          </a:p>
          <a:p>
            <a:pPr marL="342900" indent="-342900">
              <a:spcAft>
                <a:spcPts val="600"/>
              </a:spcAft>
              <a:buFontTx/>
              <a:buAutoNum type="arabicPeriod"/>
            </a:pPr>
            <a:r>
              <a:rPr lang="en-US" sz="2400" dirty="0" smtClean="0">
                <a:solidFill>
                  <a:srgbClr val="0033CC"/>
                </a:solidFill>
                <a:latin typeface="Calibri" pitchFamily="34" charset="0"/>
              </a:rPr>
              <a:t>Electron </a:t>
            </a:r>
            <a:r>
              <a:rPr lang="en-US" sz="2400" dirty="0">
                <a:solidFill>
                  <a:srgbClr val="0033CC"/>
                </a:solidFill>
                <a:latin typeface="Calibri" pitchFamily="34" charset="0"/>
              </a:rPr>
              <a:t>beam lithography using polystyrene and PMMA monolayer </a:t>
            </a:r>
            <a:r>
              <a:rPr lang="en-US" sz="2400" dirty="0" smtClean="0">
                <a:solidFill>
                  <a:srgbClr val="0033CC"/>
                </a:solidFill>
                <a:latin typeface="Calibri" pitchFamily="34" charset="0"/>
              </a:rPr>
              <a:t>brush resist</a:t>
            </a:r>
            <a:endParaRPr lang="en-US" sz="2400" dirty="0">
              <a:solidFill>
                <a:srgbClr val="0033CC"/>
              </a:solidFill>
              <a:latin typeface="Calibri" pitchFamily="34" charset="0"/>
            </a:endParaRPr>
          </a:p>
          <a:p>
            <a:pPr marL="342900" indent="-342900">
              <a:spcAft>
                <a:spcPts val="600"/>
              </a:spcAft>
              <a:buFontTx/>
              <a:buAutoNum type="arabicPeriod"/>
            </a:pPr>
            <a:r>
              <a:rPr lang="en-US" sz="2400" dirty="0">
                <a:solidFill>
                  <a:srgbClr val="FF0000"/>
                </a:solidFill>
                <a:latin typeface="Calibri" pitchFamily="34" charset="0"/>
              </a:rPr>
              <a:t>Nanoimprint lithography using polymer mold</a:t>
            </a:r>
          </a:p>
          <a:p>
            <a:pPr marL="342900" indent="-342900">
              <a:spcAft>
                <a:spcPts val="600"/>
              </a:spcAft>
              <a:buFontTx/>
              <a:buAutoNum type="arabicPeriod"/>
            </a:pPr>
            <a:r>
              <a:rPr lang="en-US" sz="2400" dirty="0" smtClean="0">
                <a:solidFill>
                  <a:srgbClr val="0033CC"/>
                </a:solidFill>
                <a:latin typeface="Calibri" pitchFamily="34" charset="0"/>
              </a:rPr>
              <a:t>Nano-structured surface </a:t>
            </a:r>
            <a:r>
              <a:rPr lang="en-US" sz="2400" dirty="0">
                <a:solidFill>
                  <a:srgbClr val="0033CC"/>
                </a:solidFill>
                <a:latin typeface="Calibri" pitchFamily="34" charset="0"/>
              </a:rPr>
              <a:t>plasmon resonance (SPR) </a:t>
            </a:r>
            <a:r>
              <a:rPr lang="en-US" sz="2400" dirty="0" smtClean="0">
                <a:solidFill>
                  <a:srgbClr val="0033CC"/>
                </a:solidFill>
                <a:latin typeface="Calibri" pitchFamily="34" charset="0"/>
              </a:rPr>
              <a:t>bio-sensor</a:t>
            </a:r>
          </a:p>
          <a:p>
            <a:pPr marL="342900" indent="-342900">
              <a:spcAft>
                <a:spcPts val="600"/>
              </a:spcAft>
              <a:buFontTx/>
              <a:buAutoNum type="arabicPeriod"/>
            </a:pPr>
            <a:r>
              <a:rPr lang="en-US" sz="2400" dirty="0" smtClean="0">
                <a:solidFill>
                  <a:srgbClr val="0033CC"/>
                </a:solidFill>
                <a:latin typeface="Calibri" pitchFamily="34" charset="0"/>
              </a:rPr>
              <a:t>Nano-prism and bow-tie structure for chemical sensor based on surface enhanced Raman scattering (SERS)</a:t>
            </a:r>
          </a:p>
          <a:p>
            <a:pPr marL="342900" indent="-342900">
              <a:spcAft>
                <a:spcPts val="600"/>
              </a:spcAft>
              <a:buFontTx/>
              <a:buAutoNum type="arabicPeriod"/>
            </a:pPr>
            <a:r>
              <a:rPr lang="en-US" sz="2400" dirty="0" smtClean="0">
                <a:solidFill>
                  <a:srgbClr val="0033CC"/>
                </a:solidFill>
                <a:latin typeface="Calibri" pitchFamily="34" charset="0"/>
              </a:rPr>
              <a:t>Bio-sensor based on extraordinary optical transmission (EOT) through periodic hole array in Au</a:t>
            </a:r>
          </a:p>
        </p:txBody>
      </p:sp>
      <p:sp>
        <p:nvSpPr>
          <p:cNvPr id="3" name="Slide Number Placeholder 2"/>
          <p:cNvSpPr>
            <a:spLocks noGrp="1"/>
          </p:cNvSpPr>
          <p:nvPr>
            <p:ph type="sldNum" sz="quarter" idx="12"/>
          </p:nvPr>
        </p:nvSpPr>
        <p:spPr/>
        <p:txBody>
          <a:bodyPr/>
          <a:lstStyle/>
          <a:p>
            <a:pPr>
              <a:defRPr/>
            </a:pPr>
            <a:fld id="{810654BF-7EE6-4114-949F-378E6B9CFBAB}" type="slidenum">
              <a:rPr lang="en-US" smtClean="0"/>
              <a:pPr>
                <a:defRPr/>
              </a:pPr>
              <a:t>14</a:t>
            </a:fld>
            <a:endParaRPr lang="en-US"/>
          </a:p>
        </p:txBody>
      </p:sp>
      <p:sp>
        <p:nvSpPr>
          <p:cNvPr id="7172" name="Text Box 93"/>
          <p:cNvSpPr txBox="1">
            <a:spLocks noChangeArrowheads="1"/>
          </p:cNvSpPr>
          <p:nvPr/>
        </p:nvSpPr>
        <p:spPr bwMode="auto">
          <a:xfrm>
            <a:off x="3886200" y="457200"/>
            <a:ext cx="1371600" cy="519113"/>
          </a:xfrm>
          <a:prstGeom prst="rect">
            <a:avLst/>
          </a:prstGeom>
          <a:noFill/>
          <a:ln w="9525">
            <a:noFill/>
            <a:miter lim="800000"/>
            <a:headEnd/>
            <a:tailEnd/>
          </a:ln>
        </p:spPr>
        <p:txBody>
          <a:bodyPr>
            <a:spAutoFit/>
          </a:bodyPr>
          <a:lstStyle/>
          <a:p>
            <a:pPr>
              <a:spcBef>
                <a:spcPct val="50000"/>
              </a:spcBef>
            </a:pPr>
            <a:r>
              <a:rPr lang="en-US" sz="2800">
                <a:solidFill>
                  <a:srgbClr val="0033CC"/>
                </a:solidFill>
                <a:latin typeface="Calibri" pitchFamily="34" charset="0"/>
                <a:cs typeface="Angsana New" pitchFamily="18" charset="-34"/>
              </a:rPr>
              <a:t>Outline</a:t>
            </a:r>
            <a:endParaRPr lang="th-TH" sz="2800">
              <a:solidFill>
                <a:srgbClr val="0033CC"/>
              </a:solidFill>
              <a:latin typeface="Calibri" pitchFamily="34" charset="0"/>
              <a:cs typeface="Angsana New" pitchFamily="18" charset="-34"/>
            </a:endParaRP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457200" y="914400"/>
            <a:ext cx="3371850" cy="5572125"/>
          </a:xfrm>
          <a:prstGeom prst="rect">
            <a:avLst/>
          </a:prstGeom>
          <a:noFill/>
          <a:ln w="9525">
            <a:noFill/>
            <a:miter lim="800000"/>
            <a:headEnd/>
            <a:tailEnd/>
          </a:ln>
        </p:spPr>
      </p:pic>
      <p:cxnSp>
        <p:nvCxnSpPr>
          <p:cNvPr id="5" name="Straight Connector 4"/>
          <p:cNvCxnSpPr/>
          <p:nvPr/>
        </p:nvCxnSpPr>
        <p:spPr>
          <a:xfrm flipV="1">
            <a:off x="0" y="7518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685800" y="162580"/>
            <a:ext cx="8001000" cy="523220"/>
          </a:xfrm>
          <a:prstGeom prst="rect">
            <a:avLst/>
          </a:prstGeom>
          <a:noFill/>
        </p:spPr>
        <p:txBody>
          <a:bodyPr wrap="square" rtlCol="0">
            <a:spAutoFit/>
          </a:bodyPr>
          <a:lstStyle/>
          <a:p>
            <a:pPr algn="ctr"/>
            <a:r>
              <a:rPr lang="en-US" sz="2800" dirty="0" smtClean="0">
                <a:solidFill>
                  <a:srgbClr val="0033CC"/>
                </a:solidFill>
              </a:rPr>
              <a:t>Nanoimprint lithography (thermal/hot embossing)</a:t>
            </a:r>
            <a:endParaRPr lang="en-US" sz="2800" dirty="0">
              <a:solidFill>
                <a:srgbClr val="0033CC"/>
              </a:solidFill>
            </a:endParaRPr>
          </a:p>
        </p:txBody>
      </p:sp>
      <p:sp>
        <p:nvSpPr>
          <p:cNvPr id="8" name="TextBox 7"/>
          <p:cNvSpPr txBox="1"/>
          <p:nvPr/>
        </p:nvSpPr>
        <p:spPr>
          <a:xfrm>
            <a:off x="1752600" y="2020669"/>
            <a:ext cx="2438400" cy="646331"/>
          </a:xfrm>
          <a:prstGeom prst="rect">
            <a:avLst/>
          </a:prstGeom>
          <a:solidFill>
            <a:schemeClr val="bg1"/>
          </a:solidFill>
        </p:spPr>
        <p:txBody>
          <a:bodyPr wrap="square" rtlCol="0">
            <a:spAutoFit/>
          </a:bodyPr>
          <a:lstStyle/>
          <a:p>
            <a:r>
              <a:rPr lang="en-US" dirty="0" smtClean="0">
                <a:solidFill>
                  <a:srgbClr val="0033CC"/>
                </a:solidFill>
                <a:latin typeface="+mn-lt"/>
              </a:rPr>
              <a:t>Heat-up polymer resist and press down</a:t>
            </a:r>
            <a:endParaRPr lang="en-US" dirty="0">
              <a:solidFill>
                <a:srgbClr val="0033CC"/>
              </a:solidFill>
              <a:latin typeface="+mn-lt"/>
            </a:endParaRPr>
          </a:p>
        </p:txBody>
      </p:sp>
      <p:sp>
        <p:nvSpPr>
          <p:cNvPr id="10" name="TextBox 9"/>
          <p:cNvSpPr txBox="1"/>
          <p:nvPr/>
        </p:nvSpPr>
        <p:spPr>
          <a:xfrm>
            <a:off x="1828800" y="3657600"/>
            <a:ext cx="1905000" cy="646331"/>
          </a:xfrm>
          <a:prstGeom prst="rect">
            <a:avLst/>
          </a:prstGeom>
          <a:solidFill>
            <a:schemeClr val="bg1"/>
          </a:solidFill>
        </p:spPr>
        <p:txBody>
          <a:bodyPr wrap="square" rtlCol="0">
            <a:spAutoFit/>
          </a:bodyPr>
          <a:lstStyle/>
          <a:p>
            <a:r>
              <a:rPr lang="en-US" dirty="0" smtClean="0">
                <a:solidFill>
                  <a:srgbClr val="0033CC"/>
                </a:solidFill>
                <a:latin typeface="+mn-lt"/>
              </a:rPr>
              <a:t>Cool-down and remove mold</a:t>
            </a:r>
            <a:endParaRPr lang="en-US" dirty="0">
              <a:solidFill>
                <a:srgbClr val="0033CC"/>
              </a:solidFill>
              <a:latin typeface="+mn-lt"/>
            </a:endParaRPr>
          </a:p>
        </p:txBody>
      </p:sp>
      <p:sp>
        <p:nvSpPr>
          <p:cNvPr id="11" name="TextBox 10"/>
          <p:cNvSpPr txBox="1"/>
          <p:nvPr/>
        </p:nvSpPr>
        <p:spPr>
          <a:xfrm>
            <a:off x="1828800" y="5068669"/>
            <a:ext cx="2133600" cy="646331"/>
          </a:xfrm>
          <a:prstGeom prst="rect">
            <a:avLst/>
          </a:prstGeom>
          <a:solidFill>
            <a:schemeClr val="bg1"/>
          </a:solidFill>
        </p:spPr>
        <p:txBody>
          <a:bodyPr wrap="square" rtlCol="0">
            <a:spAutoFit/>
          </a:bodyPr>
          <a:lstStyle/>
          <a:p>
            <a:r>
              <a:rPr lang="en-US" dirty="0" smtClean="0">
                <a:solidFill>
                  <a:srgbClr val="0033CC"/>
                </a:solidFill>
                <a:latin typeface="+mn-lt"/>
              </a:rPr>
              <a:t>Pattern transfer to substrate (optional)</a:t>
            </a:r>
            <a:endParaRPr lang="en-US" dirty="0">
              <a:solidFill>
                <a:srgbClr val="0033CC"/>
              </a:solidFill>
              <a:latin typeface="+mn-lt"/>
            </a:endParaRPr>
          </a:p>
        </p:txBody>
      </p:sp>
      <p:sp>
        <p:nvSpPr>
          <p:cNvPr id="13" name="Slide Number Placeholder 12"/>
          <p:cNvSpPr>
            <a:spLocks noGrp="1"/>
          </p:cNvSpPr>
          <p:nvPr>
            <p:ph type="sldNum" sz="quarter" idx="12"/>
          </p:nvPr>
        </p:nvSpPr>
        <p:spPr>
          <a:xfrm>
            <a:off x="6553200" y="6416675"/>
            <a:ext cx="2133600" cy="365125"/>
          </a:xfrm>
        </p:spPr>
        <p:txBody>
          <a:bodyPr/>
          <a:lstStyle/>
          <a:p>
            <a:fld id="{B6F15528-21DE-4FAA-801E-634DDDAF4B2B}" type="slidenum">
              <a:rPr lang="en-US" smtClean="0"/>
              <a:pPr/>
              <a:t>15</a:t>
            </a:fld>
            <a:endParaRPr lang="en-US" dirty="0"/>
          </a:p>
        </p:txBody>
      </p:sp>
      <p:sp>
        <p:nvSpPr>
          <p:cNvPr id="14" name="TextBox 13"/>
          <p:cNvSpPr txBox="1"/>
          <p:nvPr/>
        </p:nvSpPr>
        <p:spPr>
          <a:xfrm>
            <a:off x="3886200" y="2743200"/>
            <a:ext cx="4876800" cy="3447098"/>
          </a:xfrm>
          <a:prstGeom prst="rect">
            <a:avLst/>
          </a:prstGeom>
          <a:noFill/>
        </p:spPr>
        <p:txBody>
          <a:bodyPr wrap="square" rtlCol="0">
            <a:spAutoFit/>
          </a:bodyPr>
          <a:lstStyle/>
          <a:p>
            <a:pPr>
              <a:spcAft>
                <a:spcPts val="600"/>
              </a:spcAft>
            </a:pPr>
            <a:r>
              <a:rPr lang="en-US" dirty="0" smtClean="0">
                <a:solidFill>
                  <a:srgbClr val="FF0000"/>
                </a:solidFill>
                <a:latin typeface="+mn-lt"/>
              </a:rPr>
              <a:t>Why nanoimprint lithography?</a:t>
            </a:r>
          </a:p>
          <a:p>
            <a:pPr marL="228600" indent="-228600">
              <a:spcAft>
                <a:spcPts val="600"/>
              </a:spcAft>
              <a:buFont typeface="Arial" pitchFamily="34" charset="0"/>
              <a:buChar char="•"/>
            </a:pPr>
            <a:r>
              <a:rPr lang="en-US" dirty="0" smtClean="0">
                <a:solidFill>
                  <a:srgbClr val="0033CC"/>
                </a:solidFill>
                <a:latin typeface="+mn-lt"/>
              </a:rPr>
              <a:t>Photolithography: high throughput, low cost, low resolution.</a:t>
            </a:r>
          </a:p>
          <a:p>
            <a:pPr marL="228600" indent="-228600">
              <a:spcAft>
                <a:spcPts val="600"/>
              </a:spcAft>
              <a:buFont typeface="Arial" pitchFamily="34" charset="0"/>
              <a:buChar char="•"/>
            </a:pPr>
            <a:r>
              <a:rPr lang="en-US" dirty="0" smtClean="0">
                <a:solidFill>
                  <a:srgbClr val="0033CC"/>
                </a:solidFill>
                <a:latin typeface="+mn-lt"/>
              </a:rPr>
              <a:t>Electron beam lithography: high resolution, low throughput, high cost.</a:t>
            </a:r>
          </a:p>
          <a:p>
            <a:pPr marL="228600" indent="-228600">
              <a:spcAft>
                <a:spcPts val="600"/>
              </a:spcAft>
              <a:buFont typeface="Arial" pitchFamily="34" charset="0"/>
              <a:buChar char="•"/>
            </a:pPr>
            <a:r>
              <a:rPr lang="en-US" dirty="0" smtClean="0">
                <a:solidFill>
                  <a:srgbClr val="0033CC"/>
                </a:solidFill>
                <a:latin typeface="+mn-lt"/>
              </a:rPr>
              <a:t>Focused ion beam lithography: high resolution, </a:t>
            </a:r>
            <a:r>
              <a:rPr lang="en-US" dirty="0" smtClean="0">
                <a:solidFill>
                  <a:srgbClr val="0033CC"/>
                </a:solidFill>
                <a:latin typeface="Calibri"/>
              </a:rPr>
              <a:t>most </a:t>
            </a:r>
            <a:r>
              <a:rPr lang="en-US" dirty="0">
                <a:solidFill>
                  <a:srgbClr val="0033CC"/>
                </a:solidFill>
                <a:latin typeface="Calibri"/>
              </a:rPr>
              <a:t>versatile (can remove material by milling</a:t>
            </a:r>
            <a:r>
              <a:rPr lang="en-US" dirty="0" smtClean="0">
                <a:solidFill>
                  <a:srgbClr val="0033CC"/>
                </a:solidFill>
                <a:latin typeface="Calibri"/>
              </a:rPr>
              <a:t>), yet</a:t>
            </a:r>
            <a:r>
              <a:rPr lang="en-US" dirty="0" smtClean="0">
                <a:solidFill>
                  <a:srgbClr val="0033CC"/>
                </a:solidFill>
                <a:latin typeface="+mn-lt"/>
              </a:rPr>
              <a:t> lower throughput and higher cost than electron beam lithography.</a:t>
            </a:r>
          </a:p>
          <a:p>
            <a:pPr marL="228600" indent="-228600">
              <a:spcAft>
                <a:spcPts val="600"/>
              </a:spcAft>
              <a:buFont typeface="Arial" pitchFamily="34" charset="0"/>
              <a:buChar char="•"/>
            </a:pPr>
            <a:r>
              <a:rPr lang="en-US" dirty="0" smtClean="0">
                <a:solidFill>
                  <a:srgbClr val="0033CC"/>
                </a:solidFill>
                <a:latin typeface="+mn-lt"/>
              </a:rPr>
              <a:t>Nanoimprint lithography: high resolution, high throughput, low cost.</a:t>
            </a:r>
            <a:endParaRPr lang="en-US" dirty="0">
              <a:solidFill>
                <a:srgbClr val="0033CC"/>
              </a:solidFill>
              <a:latin typeface="+mn-lt"/>
            </a:endParaRPr>
          </a:p>
        </p:txBody>
      </p:sp>
      <p:sp>
        <p:nvSpPr>
          <p:cNvPr id="15" name="TextBox 14"/>
          <p:cNvSpPr txBox="1"/>
          <p:nvPr/>
        </p:nvSpPr>
        <p:spPr>
          <a:xfrm>
            <a:off x="4038600" y="1371600"/>
            <a:ext cx="4307846" cy="646331"/>
          </a:xfrm>
          <a:prstGeom prst="rect">
            <a:avLst/>
          </a:prstGeom>
          <a:noFill/>
        </p:spPr>
        <p:txBody>
          <a:bodyPr wrap="none" rtlCol="0">
            <a:spAutoFit/>
          </a:bodyPr>
          <a:lstStyle/>
          <a:p>
            <a:r>
              <a:rPr lang="en-US" dirty="0" smtClean="0">
                <a:solidFill>
                  <a:srgbClr val="7030A0"/>
                </a:solidFill>
                <a:latin typeface="+mn-lt"/>
              </a:rPr>
              <a:t>Thermoplastic or thermal-set polymer resist</a:t>
            </a:r>
          </a:p>
          <a:p>
            <a:r>
              <a:rPr lang="en-US" dirty="0" smtClean="0">
                <a:solidFill>
                  <a:srgbClr val="7030A0"/>
                </a:solidFill>
                <a:latin typeface="+mn-lt"/>
              </a:rPr>
              <a:t>(PMMA, polystyrene…)</a:t>
            </a:r>
            <a:endParaRPr lang="en-US" dirty="0">
              <a:solidFill>
                <a:srgbClr val="7030A0"/>
              </a:solidFill>
              <a:latin typeface="+mn-lt"/>
            </a:endParaRPr>
          </a:p>
        </p:txBody>
      </p:sp>
      <p:cxnSp>
        <p:nvCxnSpPr>
          <p:cNvPr id="17" name="Straight Arrow Connector 16"/>
          <p:cNvCxnSpPr>
            <a:stCxn id="15" idx="1"/>
          </p:cNvCxnSpPr>
          <p:nvPr/>
        </p:nvCxnSpPr>
        <p:spPr>
          <a:xfrm flipH="1" flipV="1">
            <a:off x="3657600" y="1600200"/>
            <a:ext cx="381000" cy="945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Rectangle 2"/>
          <p:cNvSpPr/>
          <p:nvPr/>
        </p:nvSpPr>
        <p:spPr>
          <a:xfrm>
            <a:off x="1784351" y="238780"/>
            <a:ext cx="5607049" cy="523220"/>
          </a:xfrm>
          <a:prstGeom prst="rect">
            <a:avLst/>
          </a:prstGeom>
        </p:spPr>
        <p:txBody>
          <a:bodyPr wrap="none">
            <a:spAutoFit/>
          </a:bodyPr>
          <a:lstStyle/>
          <a:p>
            <a:pPr algn="ctr"/>
            <a:r>
              <a:rPr lang="en-US" sz="2800" dirty="0" smtClean="0">
                <a:solidFill>
                  <a:srgbClr val="C00000"/>
                </a:solidFill>
              </a:rPr>
              <a:t>UV-curing</a:t>
            </a:r>
            <a:r>
              <a:rPr lang="en-US" sz="2800" dirty="0" smtClean="0">
                <a:solidFill>
                  <a:srgbClr val="0033CC"/>
                </a:solidFill>
              </a:rPr>
              <a:t> nanoimprint lithography</a:t>
            </a:r>
          </a:p>
        </p:txBody>
      </p:sp>
      <p:sp>
        <p:nvSpPr>
          <p:cNvPr id="6" name="Rectangle 5"/>
          <p:cNvSpPr/>
          <p:nvPr/>
        </p:nvSpPr>
        <p:spPr>
          <a:xfrm>
            <a:off x="3962400" y="3048000"/>
            <a:ext cx="5181600" cy="2062103"/>
          </a:xfrm>
          <a:prstGeom prst="rect">
            <a:avLst/>
          </a:prstGeom>
        </p:spPr>
        <p:txBody>
          <a:bodyPr wrap="square">
            <a:spAutoFit/>
          </a:bodyPr>
          <a:lstStyle/>
          <a:p>
            <a:pPr marL="171450" indent="-171450">
              <a:spcAft>
                <a:spcPts val="600"/>
              </a:spcAft>
              <a:buFont typeface="Arial" pitchFamily="34" charset="0"/>
              <a:buChar char="•"/>
            </a:pPr>
            <a:r>
              <a:rPr lang="en-US" dirty="0" smtClean="0">
                <a:solidFill>
                  <a:srgbClr val="0033CC"/>
                </a:solidFill>
                <a:latin typeface="+mn-lt"/>
              </a:rPr>
              <a:t>Liquid resist, soft and deformable by mold.</a:t>
            </a:r>
          </a:p>
          <a:p>
            <a:pPr marL="171450" indent="-171450">
              <a:spcAft>
                <a:spcPts val="600"/>
              </a:spcAft>
              <a:buFont typeface="Arial" pitchFamily="34" charset="0"/>
              <a:buChar char="•"/>
            </a:pPr>
            <a:r>
              <a:rPr lang="en-US" dirty="0" smtClean="0">
                <a:solidFill>
                  <a:srgbClr val="0033CC"/>
                </a:solidFill>
                <a:latin typeface="+mn-lt"/>
              </a:rPr>
              <a:t>Hardened by UV-curing (polymerization).</a:t>
            </a:r>
          </a:p>
          <a:p>
            <a:pPr marL="171450" indent="-171450">
              <a:spcAft>
                <a:spcPts val="600"/>
              </a:spcAft>
              <a:buFont typeface="Arial" pitchFamily="34" charset="0"/>
              <a:buChar char="•"/>
            </a:pPr>
            <a:r>
              <a:rPr lang="en-US" dirty="0" smtClean="0">
                <a:solidFill>
                  <a:srgbClr val="0033CC"/>
                </a:solidFill>
                <a:latin typeface="+mn-lt"/>
              </a:rPr>
              <a:t>Molds must be transparent to UV.</a:t>
            </a:r>
          </a:p>
          <a:p>
            <a:pPr marL="171450" indent="-171450">
              <a:spcAft>
                <a:spcPts val="600"/>
              </a:spcAft>
              <a:buFont typeface="Arial" pitchFamily="34" charset="0"/>
              <a:buChar char="•"/>
            </a:pPr>
            <a:r>
              <a:rPr lang="en-US" dirty="0" smtClean="0">
                <a:solidFill>
                  <a:srgbClr val="C00000"/>
                </a:solidFill>
                <a:latin typeface="+mn-lt"/>
              </a:rPr>
              <a:t>Room temperature, no thermal cycle.</a:t>
            </a:r>
          </a:p>
          <a:p>
            <a:pPr marL="171450" indent="-171450">
              <a:spcAft>
                <a:spcPts val="600"/>
              </a:spcAft>
              <a:buFont typeface="Arial" pitchFamily="34" charset="0"/>
              <a:buChar char="•"/>
            </a:pPr>
            <a:r>
              <a:rPr lang="en-US" dirty="0" smtClean="0">
                <a:solidFill>
                  <a:srgbClr val="0033CC"/>
                </a:solidFill>
                <a:latin typeface="+mn-lt"/>
              </a:rPr>
              <a:t>Thus thermal expansion mismatch is no longer an issue – precise alignment possible.</a:t>
            </a:r>
          </a:p>
        </p:txBody>
      </p:sp>
      <p:sp>
        <p:nvSpPr>
          <p:cNvPr id="7" name="Slide Number Placeholder 6"/>
          <p:cNvSpPr>
            <a:spLocks noGrp="1"/>
          </p:cNvSpPr>
          <p:nvPr>
            <p:ph type="sldNum" sz="quarter" idx="12"/>
          </p:nvPr>
        </p:nvSpPr>
        <p:spPr/>
        <p:txBody>
          <a:bodyPr/>
          <a:lstStyle/>
          <a:p>
            <a:fld id="{B6F15528-21DE-4FAA-801E-634DDDAF4B2B}" type="slidenum">
              <a:rPr lang="en-US" smtClean="0"/>
              <a:pPr/>
              <a:t>16</a:t>
            </a:fld>
            <a:endParaRPr lang="en-US"/>
          </a:p>
        </p:txBody>
      </p:sp>
      <p:pic>
        <p:nvPicPr>
          <p:cNvPr id="66562" name="Picture 2"/>
          <p:cNvPicPr>
            <a:picLocks noChangeAspect="1" noChangeArrowheads="1"/>
          </p:cNvPicPr>
          <p:nvPr/>
        </p:nvPicPr>
        <p:blipFill>
          <a:blip r:embed="rId2" cstate="print"/>
          <a:srcRect/>
          <a:stretch>
            <a:fillRect/>
          </a:stretch>
        </p:blipFill>
        <p:spPr bwMode="auto">
          <a:xfrm>
            <a:off x="381000" y="838200"/>
            <a:ext cx="3238500" cy="5943600"/>
          </a:xfrm>
          <a:prstGeom prst="rect">
            <a:avLst/>
          </a:prstGeom>
          <a:noFill/>
          <a:ln w="9525">
            <a:noFill/>
            <a:miter lim="800000"/>
            <a:headEnd/>
            <a:tailEnd/>
          </a:ln>
        </p:spPr>
      </p:pic>
      <p:sp>
        <p:nvSpPr>
          <p:cNvPr id="8" name="TextBox 7"/>
          <p:cNvSpPr txBox="1"/>
          <p:nvPr/>
        </p:nvSpPr>
        <p:spPr>
          <a:xfrm>
            <a:off x="4038600" y="1371600"/>
            <a:ext cx="3886200" cy="646331"/>
          </a:xfrm>
          <a:prstGeom prst="rect">
            <a:avLst/>
          </a:prstGeom>
          <a:noFill/>
        </p:spPr>
        <p:txBody>
          <a:bodyPr wrap="square" rtlCol="0">
            <a:spAutoFit/>
          </a:bodyPr>
          <a:lstStyle/>
          <a:p>
            <a:r>
              <a:rPr lang="en-US" dirty="0" smtClean="0">
                <a:solidFill>
                  <a:srgbClr val="7030A0"/>
                </a:solidFill>
                <a:latin typeface="+mn-lt"/>
              </a:rPr>
              <a:t>UV-resist: monomer, photo-initiator, additives (surfactant, coupling agent…).</a:t>
            </a:r>
            <a:endParaRPr lang="en-US" dirty="0">
              <a:solidFill>
                <a:srgbClr val="7030A0"/>
              </a:solidFill>
              <a:latin typeface="+mn-lt"/>
            </a:endParaRPr>
          </a:p>
        </p:txBody>
      </p:sp>
      <p:cxnSp>
        <p:nvCxnSpPr>
          <p:cNvPr id="10" name="Straight Arrow Connector 9"/>
          <p:cNvCxnSpPr>
            <a:stCxn id="8" idx="1"/>
          </p:cNvCxnSpPr>
          <p:nvPr/>
        </p:nvCxnSpPr>
        <p:spPr>
          <a:xfrm flipH="1" flipV="1">
            <a:off x="3429000" y="1600200"/>
            <a:ext cx="609600" cy="945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64747" y="990600"/>
            <a:ext cx="8624581" cy="5181600"/>
          </a:xfrm>
          <a:prstGeom prst="rect">
            <a:avLst/>
          </a:prstGeom>
          <a:noFill/>
          <a:ln w="9525">
            <a:noFill/>
            <a:miter lim="800000"/>
            <a:headEnd/>
            <a:tailEnd/>
          </a:ln>
          <a:effectLst/>
        </p:spPr>
      </p:pic>
      <p:sp>
        <p:nvSpPr>
          <p:cNvPr id="4" name="TextBox 3"/>
          <p:cNvSpPr txBox="1"/>
          <p:nvPr/>
        </p:nvSpPr>
        <p:spPr>
          <a:xfrm>
            <a:off x="1295400" y="152400"/>
            <a:ext cx="6781800" cy="523220"/>
          </a:xfrm>
          <a:prstGeom prst="rect">
            <a:avLst/>
          </a:prstGeom>
          <a:noFill/>
          <a:ln>
            <a:noFill/>
          </a:ln>
        </p:spPr>
        <p:txBody>
          <a:bodyPr wrap="square" rtlCol="0">
            <a:spAutoFit/>
          </a:bodyPr>
          <a:lstStyle/>
          <a:p>
            <a:pPr algn="ctr"/>
            <a:r>
              <a:rPr lang="en-US" sz="2800" dirty="0" smtClean="0">
                <a:solidFill>
                  <a:srgbClr val="0033CC"/>
                </a:solidFill>
              </a:rPr>
              <a:t>Key advantage of NIL: highest resolution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a:p>
        </p:txBody>
      </p:sp>
      <p:grpSp>
        <p:nvGrpSpPr>
          <p:cNvPr id="17" name="Group 16"/>
          <p:cNvGrpSpPr/>
          <p:nvPr/>
        </p:nvGrpSpPr>
        <p:grpSpPr>
          <a:xfrm>
            <a:off x="533400" y="3505200"/>
            <a:ext cx="8001000" cy="3124200"/>
            <a:chOff x="533400" y="3505200"/>
            <a:chExt cx="8001000" cy="3124200"/>
          </a:xfrm>
        </p:grpSpPr>
        <p:sp>
          <p:nvSpPr>
            <p:cNvPr id="14" name="Rectangle 13"/>
            <p:cNvSpPr/>
            <p:nvPr/>
          </p:nvSpPr>
          <p:spPr>
            <a:xfrm>
              <a:off x="533400" y="3505200"/>
              <a:ext cx="8001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939992" y="3810000"/>
              <a:ext cx="7407001" cy="2567566"/>
              <a:chOff x="25592" y="4267200"/>
              <a:chExt cx="7407001" cy="2567566"/>
            </a:xfrm>
          </p:grpSpPr>
          <p:pic>
            <p:nvPicPr>
              <p:cNvPr id="11" name="Picture 1102"/>
              <p:cNvPicPr>
                <a:picLocks noChangeAspect="1" noChangeArrowheads="1"/>
              </p:cNvPicPr>
              <p:nvPr/>
            </p:nvPicPr>
            <p:blipFill>
              <a:blip r:embed="rId3" cstate="print"/>
              <a:srcRect/>
              <a:stretch>
                <a:fillRect/>
              </a:stretch>
            </p:blipFill>
            <p:spPr bwMode="auto">
              <a:xfrm>
                <a:off x="25592" y="4267200"/>
                <a:ext cx="4165408" cy="2567566"/>
              </a:xfrm>
              <a:prstGeom prst="rect">
                <a:avLst/>
              </a:prstGeom>
              <a:noFill/>
              <a:ln w="9525">
                <a:noFill/>
                <a:miter lim="800000"/>
                <a:headEnd/>
                <a:tailEnd/>
              </a:ln>
              <a:effectLst/>
            </p:spPr>
          </p:pic>
          <p:sp>
            <p:nvSpPr>
              <p:cNvPr id="12" name="Text Box 1103"/>
              <p:cNvSpPr txBox="1">
                <a:spLocks noChangeArrowheads="1"/>
              </p:cNvSpPr>
              <p:nvPr/>
            </p:nvSpPr>
            <p:spPr bwMode="auto">
              <a:xfrm>
                <a:off x="4191000" y="5867400"/>
                <a:ext cx="3241593" cy="646331"/>
              </a:xfrm>
              <a:prstGeom prst="rect">
                <a:avLst/>
              </a:prstGeom>
              <a:noFill/>
              <a:ln w="9525">
                <a:noFill/>
                <a:miter lim="800000"/>
                <a:headEnd/>
                <a:tailEnd/>
              </a:ln>
              <a:effectLst/>
            </p:spPr>
            <p:txBody>
              <a:bodyPr wrap="none">
                <a:spAutoFit/>
              </a:bodyPr>
              <a:lstStyle/>
              <a:p>
                <a:r>
                  <a:rPr lang="en-US" dirty="0">
                    <a:solidFill>
                      <a:srgbClr val="0033CC"/>
                    </a:solidFill>
                  </a:rPr>
                  <a:t>UV-curable </a:t>
                </a:r>
                <a:r>
                  <a:rPr lang="en-US" dirty="0" smtClean="0">
                    <a:solidFill>
                      <a:srgbClr val="0033CC"/>
                    </a:solidFill>
                  </a:rPr>
                  <a:t>NIL</a:t>
                </a:r>
              </a:p>
              <a:p>
                <a:r>
                  <a:rPr lang="en-US" b="1" dirty="0" smtClean="0">
                    <a:solidFill>
                      <a:srgbClr val="C00000"/>
                    </a:solidFill>
                  </a:rPr>
                  <a:t>2nm</a:t>
                </a:r>
                <a:r>
                  <a:rPr lang="en-US" dirty="0" smtClean="0">
                    <a:solidFill>
                      <a:srgbClr val="0033CC"/>
                    </a:solidFill>
                  </a:rPr>
                  <a:t> </a:t>
                </a:r>
                <a:r>
                  <a:rPr lang="en-US" dirty="0">
                    <a:solidFill>
                      <a:srgbClr val="0033CC"/>
                    </a:solidFill>
                  </a:rPr>
                  <a:t>carbon </a:t>
                </a:r>
                <a:r>
                  <a:rPr lang="en-US" dirty="0" err="1">
                    <a:solidFill>
                      <a:srgbClr val="0033CC"/>
                    </a:solidFill>
                  </a:rPr>
                  <a:t>nanotube</a:t>
                </a:r>
                <a:r>
                  <a:rPr lang="en-US" dirty="0">
                    <a:solidFill>
                      <a:srgbClr val="0033CC"/>
                    </a:solidFill>
                  </a:rPr>
                  <a:t> </a:t>
                </a:r>
                <a:r>
                  <a:rPr lang="en-US" dirty="0" smtClean="0">
                    <a:solidFill>
                      <a:srgbClr val="0033CC"/>
                    </a:solidFill>
                  </a:rPr>
                  <a:t>“mold” </a:t>
                </a:r>
                <a:endParaRPr lang="en-US" dirty="0">
                  <a:solidFill>
                    <a:srgbClr val="0033CC"/>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152400" y="1104900"/>
            <a:ext cx="8898124" cy="2630434"/>
          </a:xfrm>
          <a:prstGeom prst="rect">
            <a:avLst/>
          </a:prstGeom>
          <a:noFill/>
          <a:ln w="9525">
            <a:noFill/>
            <a:miter lim="800000"/>
            <a:headEnd/>
            <a:tailEnd/>
          </a:ln>
          <a:effectLst/>
        </p:spPr>
      </p:pic>
      <p:sp>
        <p:nvSpPr>
          <p:cNvPr id="6" name="Rectangle 5"/>
          <p:cNvSpPr/>
          <p:nvPr/>
        </p:nvSpPr>
        <p:spPr>
          <a:xfrm>
            <a:off x="381000" y="4381500"/>
            <a:ext cx="3962400" cy="1477328"/>
          </a:xfrm>
          <a:prstGeom prst="rect">
            <a:avLst/>
          </a:prstGeom>
        </p:spPr>
        <p:txBody>
          <a:bodyPr wrap="square">
            <a:spAutoFit/>
          </a:bodyPr>
          <a:lstStyle/>
          <a:p>
            <a:pPr marL="166688" indent="-166688"/>
            <a:r>
              <a:rPr lang="en-US" dirty="0" smtClean="0">
                <a:solidFill>
                  <a:srgbClr val="FF0000"/>
                </a:solidFill>
                <a:latin typeface="+mn-lt"/>
              </a:rPr>
              <a:t>Could be used for IC interconnection:</a:t>
            </a:r>
          </a:p>
          <a:p>
            <a:pPr marL="166688" indent="-166688">
              <a:buFont typeface="Arial" pitchFamily="34" charset="0"/>
              <a:buChar char="•"/>
            </a:pPr>
            <a:r>
              <a:rPr lang="en-US" dirty="0" smtClean="0">
                <a:solidFill>
                  <a:srgbClr val="0033CC"/>
                </a:solidFill>
                <a:latin typeface="+mn-lt"/>
              </a:rPr>
              <a:t>Patterning of the via and interconnect layers simultaneously.</a:t>
            </a:r>
          </a:p>
          <a:p>
            <a:pPr marL="166688" indent="-166688">
              <a:buFont typeface="Arial" pitchFamily="34" charset="0"/>
              <a:buChar char="•"/>
            </a:pPr>
            <a:r>
              <a:rPr lang="en-US" dirty="0" smtClean="0">
                <a:solidFill>
                  <a:srgbClr val="0033CC"/>
                </a:solidFill>
                <a:latin typeface="+mn-lt"/>
              </a:rPr>
              <a:t>Thus potentially reduces the number of masking levels.</a:t>
            </a:r>
            <a:endParaRPr lang="en-US" dirty="0">
              <a:solidFill>
                <a:srgbClr val="0033CC"/>
              </a:solidFill>
              <a:latin typeface="+mn-lt"/>
            </a:endParaRPr>
          </a:p>
        </p:txBody>
      </p:sp>
      <p:sp>
        <p:nvSpPr>
          <p:cNvPr id="5" name="TextBox 4"/>
          <p:cNvSpPr txBox="1"/>
          <p:nvPr/>
        </p:nvSpPr>
        <p:spPr>
          <a:xfrm>
            <a:off x="1600200" y="152400"/>
            <a:ext cx="6172200" cy="523220"/>
          </a:xfrm>
          <a:prstGeom prst="rect">
            <a:avLst/>
          </a:prstGeom>
          <a:noFill/>
          <a:ln>
            <a:noFill/>
          </a:ln>
        </p:spPr>
        <p:txBody>
          <a:bodyPr wrap="square" rtlCol="0">
            <a:spAutoFit/>
          </a:bodyPr>
          <a:lstStyle/>
          <a:p>
            <a:pPr algn="ctr"/>
            <a:r>
              <a:rPr lang="en-US" sz="2800" dirty="0" smtClean="0">
                <a:solidFill>
                  <a:srgbClr val="0033CC"/>
                </a:solidFill>
              </a:rPr>
              <a:t>Another key advantage: 3D imprinting</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2" name="Group 10"/>
          <p:cNvGrpSpPr/>
          <p:nvPr/>
        </p:nvGrpSpPr>
        <p:grpSpPr>
          <a:xfrm>
            <a:off x="4495800" y="4000500"/>
            <a:ext cx="4458511" cy="2095500"/>
            <a:chOff x="4685489" y="3733800"/>
            <a:chExt cx="4458511" cy="2095500"/>
          </a:xfrm>
        </p:grpSpPr>
        <p:pic>
          <p:nvPicPr>
            <p:cNvPr id="7" name="Picture 2"/>
            <p:cNvPicPr>
              <a:picLocks noChangeAspect="1" noChangeArrowheads="1"/>
            </p:cNvPicPr>
            <p:nvPr/>
          </p:nvPicPr>
          <p:blipFill>
            <a:blip r:embed="rId3" cstate="print"/>
            <a:srcRect/>
            <a:stretch>
              <a:fillRect/>
            </a:stretch>
          </p:blipFill>
          <p:spPr bwMode="auto">
            <a:xfrm>
              <a:off x="4685489" y="3733800"/>
              <a:ext cx="4458511" cy="2095500"/>
            </a:xfrm>
            <a:prstGeom prst="rect">
              <a:avLst/>
            </a:prstGeom>
            <a:noFill/>
            <a:ln w="9525">
              <a:noFill/>
              <a:miter lim="800000"/>
              <a:headEnd/>
              <a:tailEnd/>
            </a:ln>
            <a:effectLst/>
          </p:spPr>
        </p:pic>
        <p:sp>
          <p:nvSpPr>
            <p:cNvPr id="10" name="TextBox 9"/>
            <p:cNvSpPr txBox="1"/>
            <p:nvPr/>
          </p:nvSpPr>
          <p:spPr>
            <a:xfrm>
              <a:off x="7010400" y="3897868"/>
              <a:ext cx="978153" cy="369332"/>
            </a:xfrm>
            <a:prstGeom prst="rect">
              <a:avLst/>
            </a:prstGeom>
            <a:solidFill>
              <a:schemeClr val="tx1"/>
            </a:solidFill>
          </p:spPr>
          <p:txBody>
            <a:bodyPr wrap="none" rtlCol="0">
              <a:spAutoFit/>
            </a:bodyPr>
            <a:lstStyle/>
            <a:p>
              <a:r>
                <a:rPr lang="en-US" dirty="0" smtClean="0">
                  <a:solidFill>
                    <a:schemeClr val="bg1"/>
                  </a:solidFill>
                </a:rPr>
                <a:t>3D mold</a:t>
              </a:r>
              <a:endParaRPr lang="en-US" dirty="0">
                <a:solidFill>
                  <a:schemeClr val="bg1"/>
                </a:solidFill>
              </a:endParaRPr>
            </a:p>
          </p:txBody>
        </p:sp>
      </p:grpSp>
      <p:sp>
        <p:nvSpPr>
          <p:cNvPr id="12" name="Slide Number Placeholder 11"/>
          <p:cNvSpPr>
            <a:spLocks noGrp="1"/>
          </p:cNvSpPr>
          <p:nvPr>
            <p:ph type="sldNum" sz="quarter" idx="12"/>
          </p:nvPr>
        </p:nvSpPr>
        <p:spPr/>
        <p:txBody>
          <a:bodyPr/>
          <a:lstStyle/>
          <a:p>
            <a:fld id="{B6F15528-21DE-4FAA-801E-634DDDAF4B2B}"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62580"/>
            <a:ext cx="7239000" cy="523220"/>
          </a:xfrm>
          <a:prstGeom prst="rect">
            <a:avLst/>
          </a:prstGeom>
          <a:noFill/>
          <a:ln>
            <a:noFill/>
          </a:ln>
        </p:spPr>
        <p:txBody>
          <a:bodyPr wrap="square" rtlCol="0">
            <a:spAutoFit/>
          </a:bodyPr>
          <a:lstStyle/>
          <a:p>
            <a:pPr algn="ctr"/>
            <a:r>
              <a:rPr lang="en-US" sz="2800" dirty="0" smtClean="0">
                <a:solidFill>
                  <a:srgbClr val="0033CC"/>
                </a:solidFill>
                <a:latin typeface="+mn-lt"/>
              </a:rPr>
              <a:t>Functional “resist”: semiconducting polymer</a:t>
            </a:r>
            <a:endParaRPr lang="en-US" sz="2800" dirty="0">
              <a:solidFill>
                <a:srgbClr val="0033CC"/>
              </a:solidFill>
              <a:latin typeface="+mn-lt"/>
            </a:endParaRP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5" name="Group 4"/>
          <p:cNvGrpSpPr>
            <a:grpSpLocks/>
          </p:cNvGrpSpPr>
          <p:nvPr/>
        </p:nvGrpSpPr>
        <p:grpSpPr bwMode="auto">
          <a:xfrm>
            <a:off x="609600" y="1295400"/>
            <a:ext cx="3473450" cy="2790825"/>
            <a:chOff x="2976" y="1248"/>
            <a:chExt cx="2188" cy="1758"/>
          </a:xfrm>
        </p:grpSpPr>
        <p:pic>
          <p:nvPicPr>
            <p:cNvPr id="6" name="Picture 5" descr="temp1"/>
            <p:cNvPicPr>
              <a:picLocks noChangeAspect="1" noChangeArrowheads="1"/>
            </p:cNvPicPr>
            <p:nvPr/>
          </p:nvPicPr>
          <p:blipFill>
            <a:blip r:embed="rId3" cstate="print">
              <a:lum contrast="24000"/>
            </a:blip>
            <a:srcRect/>
            <a:stretch>
              <a:fillRect/>
            </a:stretch>
          </p:blipFill>
          <p:spPr bwMode="auto">
            <a:xfrm>
              <a:off x="2976" y="1248"/>
              <a:ext cx="2188" cy="1758"/>
            </a:xfrm>
            <a:prstGeom prst="rect">
              <a:avLst/>
            </a:prstGeom>
            <a:noFill/>
            <a:ln w="9525">
              <a:noFill/>
              <a:miter lim="800000"/>
              <a:headEnd/>
              <a:tailEnd/>
            </a:ln>
          </p:spPr>
        </p:pic>
        <p:sp>
          <p:nvSpPr>
            <p:cNvPr id="7" name="Line 6"/>
            <p:cNvSpPr>
              <a:spLocks noChangeAspect="1" noChangeShapeType="1"/>
            </p:cNvSpPr>
            <p:nvPr/>
          </p:nvSpPr>
          <p:spPr bwMode="auto">
            <a:xfrm>
              <a:off x="4527" y="2908"/>
              <a:ext cx="469" cy="0"/>
            </a:xfrm>
            <a:prstGeom prst="line">
              <a:avLst/>
            </a:prstGeom>
            <a:noFill/>
            <a:ln w="38100">
              <a:solidFill>
                <a:srgbClr val="000000"/>
              </a:solidFill>
              <a:round/>
              <a:headEnd/>
              <a:tailEnd/>
            </a:ln>
          </p:spPr>
          <p:txBody>
            <a:bodyPr/>
            <a:lstStyle/>
            <a:p>
              <a:endParaRPr lang="en-US"/>
            </a:p>
          </p:txBody>
        </p:sp>
        <p:sp>
          <p:nvSpPr>
            <p:cNvPr id="8" name="Text Box 7"/>
            <p:cNvSpPr txBox="1">
              <a:spLocks noChangeAspect="1" noChangeArrowheads="1"/>
            </p:cNvSpPr>
            <p:nvPr/>
          </p:nvSpPr>
          <p:spPr bwMode="auto">
            <a:xfrm>
              <a:off x="4560" y="2710"/>
              <a:ext cx="501" cy="221"/>
            </a:xfrm>
            <a:prstGeom prst="rect">
              <a:avLst/>
            </a:prstGeom>
            <a:noFill/>
            <a:ln w="9525">
              <a:noFill/>
              <a:miter lim="800000"/>
              <a:headEnd/>
              <a:tailEnd/>
            </a:ln>
          </p:spPr>
          <p:txBody>
            <a:bodyPr lIns="45720" tIns="0" rIns="45720" bIns="0"/>
            <a:lstStyle/>
            <a:p>
              <a:r>
                <a:rPr lang="en-US" altLang="zh-CN" sz="1800">
                  <a:solidFill>
                    <a:schemeClr val="tx1"/>
                  </a:solidFill>
                  <a:latin typeface="Times New Roman" pitchFamily="18" charset="0"/>
                  <a:ea typeface="SimSun" pitchFamily="2" charset="-122"/>
                </a:rPr>
                <a:t>1 </a:t>
              </a:r>
              <a:r>
                <a:rPr lang="en-US" altLang="zh-CN" sz="1800">
                  <a:solidFill>
                    <a:schemeClr val="tx1"/>
                  </a:solidFill>
                  <a:latin typeface="Times New Roman" pitchFamily="18" charset="0"/>
                  <a:ea typeface="SimSun" pitchFamily="2" charset="-122"/>
                  <a:sym typeface="Symbol" pitchFamily="18" charset="2"/>
                </a:rPr>
                <a:t></a:t>
              </a:r>
              <a:r>
                <a:rPr lang="en-US" altLang="zh-CN" sz="1800">
                  <a:solidFill>
                    <a:schemeClr val="tx1"/>
                  </a:solidFill>
                  <a:latin typeface="Times New Roman" pitchFamily="18" charset="0"/>
                  <a:ea typeface="SimSun" pitchFamily="2" charset="-122"/>
                </a:rPr>
                <a:t>m</a:t>
              </a:r>
            </a:p>
          </p:txBody>
        </p:sp>
      </p:grpSp>
      <p:graphicFrame>
        <p:nvGraphicFramePr>
          <p:cNvPr id="31" name="Object 35"/>
          <p:cNvGraphicFramePr>
            <a:graphicFrameLocks noChangeAspect="1"/>
          </p:cNvGraphicFramePr>
          <p:nvPr/>
        </p:nvGraphicFramePr>
        <p:xfrm>
          <a:off x="2438400" y="4267200"/>
          <a:ext cx="1020763" cy="1689100"/>
        </p:xfrm>
        <a:graphic>
          <a:graphicData uri="http://schemas.openxmlformats.org/presentationml/2006/ole">
            <mc:AlternateContent xmlns:mc="http://schemas.openxmlformats.org/markup-compatibility/2006">
              <mc:Choice xmlns:v="urn:schemas-microsoft-com:vml" Requires="v">
                <p:oleObj spid="_x0000_s64536" name="Image" r:id="rId4" imgW="560881" imgH="926672" progId="">
                  <p:embed/>
                </p:oleObj>
              </mc:Choice>
              <mc:Fallback>
                <p:oleObj name="Image" r:id="rId4" imgW="560881" imgH="92667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267200"/>
                        <a:ext cx="1020763" cy="1689100"/>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19050">
                            <a:solidFill>
                              <a:srgbClr val="CC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 name="Text Box 38"/>
          <p:cNvSpPr txBox="1">
            <a:spLocks noChangeArrowheads="1"/>
          </p:cNvSpPr>
          <p:nvPr/>
        </p:nvSpPr>
        <p:spPr bwMode="auto">
          <a:xfrm>
            <a:off x="533400" y="838200"/>
            <a:ext cx="8001000" cy="369332"/>
          </a:xfrm>
          <a:prstGeom prst="rect">
            <a:avLst/>
          </a:prstGeom>
          <a:noFill/>
          <a:ln w="9525">
            <a:noFill/>
            <a:miter lim="800000"/>
            <a:headEnd/>
            <a:tailEnd/>
          </a:ln>
          <a:effectLst/>
        </p:spPr>
        <p:txBody>
          <a:bodyPr wrap="square">
            <a:spAutoFit/>
          </a:bodyPr>
          <a:lstStyle/>
          <a:p>
            <a:r>
              <a:rPr lang="en-US" dirty="0" smtClean="0">
                <a:solidFill>
                  <a:srgbClr val="C00000"/>
                </a:solidFill>
              </a:rPr>
              <a:t>200nm </a:t>
            </a:r>
            <a:r>
              <a:rPr lang="en-US" dirty="0">
                <a:solidFill>
                  <a:srgbClr val="C00000"/>
                </a:solidFill>
              </a:rPr>
              <a:t>period MEH-PPV </a:t>
            </a:r>
            <a:r>
              <a:rPr lang="en-US" dirty="0" smtClean="0">
                <a:solidFill>
                  <a:srgbClr val="C00000"/>
                </a:solidFill>
              </a:rPr>
              <a:t>grating                R-P3HT grating with 200nm period</a:t>
            </a:r>
            <a:endParaRPr lang="en-US" dirty="0">
              <a:solidFill>
                <a:srgbClr val="C00000"/>
              </a:solidFill>
            </a:endParaRPr>
          </a:p>
        </p:txBody>
      </p:sp>
      <p:pic>
        <p:nvPicPr>
          <p:cNvPr id="46083" name="Picture 3"/>
          <p:cNvPicPr>
            <a:picLocks noChangeAspect="1" noChangeArrowheads="1"/>
          </p:cNvPicPr>
          <p:nvPr/>
        </p:nvPicPr>
        <p:blipFill>
          <a:blip r:embed="rId6" cstate="print"/>
          <a:srcRect/>
          <a:stretch>
            <a:fillRect/>
          </a:stretch>
        </p:blipFill>
        <p:spPr bwMode="auto">
          <a:xfrm>
            <a:off x="304800" y="4343400"/>
            <a:ext cx="1800225" cy="1516553"/>
          </a:xfrm>
          <a:prstGeom prst="rect">
            <a:avLst/>
          </a:prstGeom>
          <a:noFill/>
          <a:ln w="9525">
            <a:noFill/>
            <a:miter lim="800000"/>
            <a:headEnd/>
            <a:tailEnd/>
          </a:ln>
        </p:spPr>
      </p:pic>
      <p:pic>
        <p:nvPicPr>
          <p:cNvPr id="34" name="Picture 18" descr="C:\Documents and Settings\cuib\My Documents\My Pictures\Untitled-1.JPG"/>
          <p:cNvPicPr>
            <a:picLocks noChangeAspect="1" noChangeArrowheads="1"/>
          </p:cNvPicPr>
          <p:nvPr/>
        </p:nvPicPr>
        <p:blipFill>
          <a:blip r:embed="rId7" cstate="print"/>
          <a:srcRect/>
          <a:stretch>
            <a:fillRect/>
          </a:stretch>
        </p:blipFill>
        <p:spPr bwMode="auto">
          <a:xfrm>
            <a:off x="4800600" y="1295400"/>
            <a:ext cx="3721100" cy="2789238"/>
          </a:xfrm>
          <a:prstGeom prst="rect">
            <a:avLst/>
          </a:prstGeom>
          <a:noFill/>
        </p:spPr>
      </p:pic>
      <p:sp>
        <p:nvSpPr>
          <p:cNvPr id="14" name="Slide Number Placeholder 13"/>
          <p:cNvSpPr>
            <a:spLocks noGrp="1"/>
          </p:cNvSpPr>
          <p:nvPr>
            <p:ph type="sldNum" sz="quarter" idx="12"/>
          </p:nvPr>
        </p:nvSpPr>
        <p:spPr/>
        <p:txBody>
          <a:bodyPr/>
          <a:lstStyle/>
          <a:p>
            <a:fld id="{B6F15528-21DE-4FAA-801E-634DDDAF4B2B}" type="slidenum">
              <a:rPr lang="en-US" smtClean="0"/>
              <a:pPr/>
              <a:t>19</a:t>
            </a:fld>
            <a:endParaRPr lang="en-US"/>
          </a:p>
        </p:txBody>
      </p:sp>
      <p:grpSp>
        <p:nvGrpSpPr>
          <p:cNvPr id="48" name="Group 47"/>
          <p:cNvGrpSpPr/>
          <p:nvPr/>
        </p:nvGrpSpPr>
        <p:grpSpPr>
          <a:xfrm>
            <a:off x="4419600" y="4306679"/>
            <a:ext cx="3886200" cy="2551321"/>
            <a:chOff x="4343400" y="4306679"/>
            <a:chExt cx="3886200" cy="2551321"/>
          </a:xfrm>
        </p:grpSpPr>
        <p:grpSp>
          <p:nvGrpSpPr>
            <p:cNvPr id="15" name="Group 3"/>
            <p:cNvGrpSpPr>
              <a:grpSpLocks noChangeAspect="1"/>
            </p:cNvGrpSpPr>
            <p:nvPr/>
          </p:nvGrpSpPr>
          <p:grpSpPr bwMode="auto">
            <a:xfrm>
              <a:off x="4724400" y="4306679"/>
              <a:ext cx="3271044" cy="1900714"/>
              <a:chOff x="3888" y="1536"/>
              <a:chExt cx="1585" cy="1353"/>
            </a:xfrm>
          </p:grpSpPr>
          <p:sp>
            <p:nvSpPr>
              <p:cNvPr id="16" name="Rectangle 4"/>
              <p:cNvSpPr>
                <a:spLocks noChangeAspect="1" noChangeArrowheads="1"/>
              </p:cNvSpPr>
              <p:nvPr/>
            </p:nvSpPr>
            <p:spPr bwMode="auto">
              <a:xfrm>
                <a:off x="3888" y="2573"/>
                <a:ext cx="1583" cy="316"/>
              </a:xfrm>
              <a:prstGeom prst="rect">
                <a:avLst/>
              </a:prstGeom>
              <a:solidFill>
                <a:srgbClr val="FFFF00"/>
              </a:solidFill>
              <a:ln w="9525">
                <a:solidFill>
                  <a:srgbClr val="000000"/>
                </a:solidFill>
                <a:miter lim="800000"/>
                <a:headEnd/>
                <a:tailEnd/>
              </a:ln>
            </p:spPr>
            <p:txBody>
              <a:bodyPr wrap="none" lIns="91370" tIns="45682" rIns="91370" bIns="45682" anchor="ctr"/>
              <a:lstStyle/>
              <a:p>
                <a:pPr algn="ctr"/>
                <a:r>
                  <a:rPr lang="en-US" altLang="zh-CN" b="1">
                    <a:latin typeface="Times New Roman" pitchFamily="18" charset="0"/>
                    <a:ea typeface="SimSun" pitchFamily="2" charset="-122"/>
                  </a:rPr>
                  <a:t>Transparent substrate</a:t>
                </a:r>
              </a:p>
            </p:txBody>
          </p:sp>
          <p:sp>
            <p:nvSpPr>
              <p:cNvPr id="17" name="Rectangle 5"/>
              <p:cNvSpPr>
                <a:spLocks noChangeAspect="1" noChangeArrowheads="1"/>
              </p:cNvSpPr>
              <p:nvPr/>
            </p:nvSpPr>
            <p:spPr bwMode="auto">
              <a:xfrm>
                <a:off x="3888" y="2421"/>
                <a:ext cx="1583" cy="158"/>
              </a:xfrm>
              <a:prstGeom prst="rect">
                <a:avLst/>
              </a:prstGeom>
              <a:solidFill>
                <a:srgbClr val="FF00FF"/>
              </a:solidFill>
              <a:ln w="9525">
                <a:solidFill>
                  <a:srgbClr val="000000"/>
                </a:solidFill>
                <a:miter lim="800000"/>
                <a:headEnd/>
                <a:tailEnd/>
              </a:ln>
            </p:spPr>
            <p:txBody>
              <a:bodyPr wrap="none" lIns="91370" tIns="45682" rIns="91370" bIns="45682" anchor="ctr"/>
              <a:lstStyle/>
              <a:p>
                <a:pPr algn="ctr"/>
                <a:r>
                  <a:rPr lang="en-US" altLang="zh-CN" b="1">
                    <a:latin typeface="Times New Roman" pitchFamily="18" charset="0"/>
                    <a:ea typeface="SimSun" pitchFamily="2" charset="-122"/>
                  </a:rPr>
                  <a:t>ITO</a:t>
                </a:r>
              </a:p>
            </p:txBody>
          </p:sp>
          <p:sp>
            <p:nvSpPr>
              <p:cNvPr id="18" name="Rectangle 6"/>
              <p:cNvSpPr>
                <a:spLocks noChangeAspect="1" noChangeArrowheads="1"/>
              </p:cNvSpPr>
              <p:nvPr/>
            </p:nvSpPr>
            <p:spPr bwMode="auto">
              <a:xfrm>
                <a:off x="3888" y="1536"/>
                <a:ext cx="1583" cy="229"/>
              </a:xfrm>
              <a:prstGeom prst="rect">
                <a:avLst/>
              </a:prstGeom>
              <a:solidFill>
                <a:srgbClr val="000080"/>
              </a:solidFill>
              <a:ln w="9525">
                <a:solidFill>
                  <a:srgbClr val="000000"/>
                </a:solidFill>
                <a:miter lim="800000"/>
                <a:headEnd/>
                <a:tailEnd/>
              </a:ln>
            </p:spPr>
            <p:txBody>
              <a:bodyPr wrap="none" lIns="91370" tIns="45682" rIns="91370" bIns="45682" anchor="ctr"/>
              <a:lstStyle/>
              <a:p>
                <a:pPr algn="ctr"/>
                <a:r>
                  <a:rPr lang="en-US" altLang="zh-CN" b="1">
                    <a:solidFill>
                      <a:srgbClr val="FFFFFF"/>
                    </a:solidFill>
                    <a:latin typeface="Times New Roman" pitchFamily="18" charset="0"/>
                    <a:ea typeface="SimSun" pitchFamily="2" charset="-122"/>
                  </a:rPr>
                  <a:t>Metal electrode</a:t>
                </a:r>
              </a:p>
            </p:txBody>
          </p:sp>
          <p:sp>
            <p:nvSpPr>
              <p:cNvPr id="19" name="Rectangle 7"/>
              <p:cNvSpPr>
                <a:spLocks noChangeAspect="1" noChangeArrowheads="1"/>
              </p:cNvSpPr>
              <p:nvPr/>
            </p:nvSpPr>
            <p:spPr bwMode="auto">
              <a:xfrm>
                <a:off x="3888"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20" name="Rectangle 8"/>
              <p:cNvSpPr>
                <a:spLocks noChangeAspect="1" noChangeArrowheads="1"/>
              </p:cNvSpPr>
              <p:nvPr/>
            </p:nvSpPr>
            <p:spPr bwMode="auto">
              <a:xfrm>
                <a:off x="3963" y="1889"/>
                <a:ext cx="76"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21" name="Rectangle 9"/>
              <p:cNvSpPr>
                <a:spLocks noChangeAspect="1" noChangeArrowheads="1"/>
              </p:cNvSpPr>
              <p:nvPr/>
            </p:nvSpPr>
            <p:spPr bwMode="auto">
              <a:xfrm>
                <a:off x="4039"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22" name="Rectangle 10"/>
              <p:cNvSpPr>
                <a:spLocks noChangeAspect="1" noChangeArrowheads="1"/>
              </p:cNvSpPr>
              <p:nvPr/>
            </p:nvSpPr>
            <p:spPr bwMode="auto">
              <a:xfrm>
                <a:off x="4190"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23" name="Rectangle 11"/>
              <p:cNvSpPr>
                <a:spLocks noChangeAspect="1" noChangeArrowheads="1"/>
              </p:cNvSpPr>
              <p:nvPr/>
            </p:nvSpPr>
            <p:spPr bwMode="auto">
              <a:xfrm>
                <a:off x="4341"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24" name="Rectangle 12"/>
              <p:cNvSpPr>
                <a:spLocks noChangeAspect="1" noChangeArrowheads="1"/>
              </p:cNvSpPr>
              <p:nvPr/>
            </p:nvSpPr>
            <p:spPr bwMode="auto">
              <a:xfrm>
                <a:off x="4492" y="1889"/>
                <a:ext cx="74"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25" name="Rectangle 13"/>
              <p:cNvSpPr>
                <a:spLocks noChangeAspect="1" noChangeArrowheads="1"/>
              </p:cNvSpPr>
              <p:nvPr/>
            </p:nvSpPr>
            <p:spPr bwMode="auto">
              <a:xfrm>
                <a:off x="4641" y="1889"/>
                <a:ext cx="76" cy="411"/>
              </a:xfrm>
              <a:prstGeom prst="rect">
                <a:avLst/>
              </a:prstGeom>
              <a:solidFill>
                <a:srgbClr val="FF0000"/>
              </a:solidFill>
              <a:ln w="9525">
                <a:solidFill>
                  <a:srgbClr val="000000"/>
                </a:solidFill>
                <a:miter lim="800000"/>
                <a:headEnd/>
                <a:tailEnd/>
              </a:ln>
            </p:spPr>
            <p:txBody>
              <a:bodyPr wrap="none" lIns="91370" tIns="45682" rIns="91370" bIns="45682" anchor="ctr"/>
              <a:lstStyle/>
              <a:p>
                <a:pPr algn="ctr"/>
                <a:endParaRPr lang="en-US" altLang="zh-CN" sz="2400">
                  <a:latin typeface="Times New Roman" pitchFamily="18" charset="0"/>
                  <a:ea typeface="SimSun" pitchFamily="2" charset="-122"/>
                </a:endParaRPr>
              </a:p>
            </p:txBody>
          </p:sp>
          <p:sp>
            <p:nvSpPr>
              <p:cNvPr id="26" name="Rectangle 14"/>
              <p:cNvSpPr>
                <a:spLocks noChangeAspect="1" noChangeArrowheads="1"/>
              </p:cNvSpPr>
              <p:nvPr/>
            </p:nvSpPr>
            <p:spPr bwMode="auto">
              <a:xfrm>
                <a:off x="4793"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27" name="Rectangle 15"/>
              <p:cNvSpPr>
                <a:spLocks noChangeAspect="1" noChangeArrowheads="1"/>
              </p:cNvSpPr>
              <p:nvPr/>
            </p:nvSpPr>
            <p:spPr bwMode="auto">
              <a:xfrm>
                <a:off x="4114" y="1889"/>
                <a:ext cx="76"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28" name="Rectangle 16"/>
              <p:cNvSpPr>
                <a:spLocks noChangeAspect="1" noChangeArrowheads="1"/>
              </p:cNvSpPr>
              <p:nvPr/>
            </p:nvSpPr>
            <p:spPr bwMode="auto">
              <a:xfrm>
                <a:off x="4265" y="1889"/>
                <a:ext cx="76"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29" name="Rectangle 17"/>
              <p:cNvSpPr>
                <a:spLocks noChangeAspect="1" noChangeArrowheads="1"/>
              </p:cNvSpPr>
              <p:nvPr/>
            </p:nvSpPr>
            <p:spPr bwMode="auto">
              <a:xfrm>
                <a:off x="4416" y="1889"/>
                <a:ext cx="76"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30" name="Rectangle 18"/>
              <p:cNvSpPr>
                <a:spLocks noChangeAspect="1" noChangeArrowheads="1"/>
              </p:cNvSpPr>
              <p:nvPr/>
            </p:nvSpPr>
            <p:spPr bwMode="auto">
              <a:xfrm>
                <a:off x="4566" y="1889"/>
                <a:ext cx="75"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33" name="Rectangle 19"/>
              <p:cNvSpPr>
                <a:spLocks noChangeAspect="1" noChangeArrowheads="1"/>
              </p:cNvSpPr>
              <p:nvPr/>
            </p:nvSpPr>
            <p:spPr bwMode="auto">
              <a:xfrm>
                <a:off x="4717" y="1889"/>
                <a:ext cx="76"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36" name="Rectangle 20"/>
              <p:cNvSpPr>
                <a:spLocks noChangeAspect="1" noChangeArrowheads="1"/>
              </p:cNvSpPr>
              <p:nvPr/>
            </p:nvSpPr>
            <p:spPr bwMode="auto">
              <a:xfrm>
                <a:off x="4868" y="1889"/>
                <a:ext cx="75"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37" name="Rectangle 21"/>
              <p:cNvSpPr>
                <a:spLocks noChangeAspect="1" noChangeArrowheads="1"/>
              </p:cNvSpPr>
              <p:nvPr/>
            </p:nvSpPr>
            <p:spPr bwMode="auto">
              <a:xfrm>
                <a:off x="5019" y="1889"/>
                <a:ext cx="75"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38" name="Rectangle 22"/>
              <p:cNvSpPr>
                <a:spLocks noChangeAspect="1" noChangeArrowheads="1"/>
              </p:cNvSpPr>
              <p:nvPr/>
            </p:nvSpPr>
            <p:spPr bwMode="auto">
              <a:xfrm>
                <a:off x="5169" y="1889"/>
                <a:ext cx="77"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39" name="Rectangle 23"/>
              <p:cNvSpPr>
                <a:spLocks noChangeAspect="1" noChangeArrowheads="1"/>
              </p:cNvSpPr>
              <p:nvPr/>
            </p:nvSpPr>
            <p:spPr bwMode="auto">
              <a:xfrm>
                <a:off x="5321" y="1889"/>
                <a:ext cx="75" cy="411"/>
              </a:xfrm>
              <a:prstGeom prst="rect">
                <a:avLst/>
              </a:prstGeom>
              <a:solidFill>
                <a:srgbClr val="00FF00"/>
              </a:solidFill>
              <a:ln w="9525">
                <a:solidFill>
                  <a:srgbClr val="000000"/>
                </a:solidFill>
                <a:miter lim="800000"/>
                <a:headEnd/>
                <a:tailEnd/>
              </a:ln>
            </p:spPr>
            <p:txBody>
              <a:bodyPr wrap="none" lIns="91370" tIns="45682" rIns="91370" bIns="45682" anchor="ctr"/>
              <a:lstStyle/>
              <a:p>
                <a:endParaRPr lang="en-US"/>
              </a:p>
            </p:txBody>
          </p:sp>
          <p:sp>
            <p:nvSpPr>
              <p:cNvPr id="40" name="Rectangle 24"/>
              <p:cNvSpPr>
                <a:spLocks noChangeAspect="1" noChangeArrowheads="1"/>
              </p:cNvSpPr>
              <p:nvPr/>
            </p:nvSpPr>
            <p:spPr bwMode="auto">
              <a:xfrm>
                <a:off x="4943" y="1889"/>
                <a:ext cx="76"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41" name="Rectangle 25"/>
              <p:cNvSpPr>
                <a:spLocks noChangeAspect="1" noChangeArrowheads="1"/>
              </p:cNvSpPr>
              <p:nvPr/>
            </p:nvSpPr>
            <p:spPr bwMode="auto">
              <a:xfrm>
                <a:off x="5094"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42" name="Rectangle 26"/>
              <p:cNvSpPr>
                <a:spLocks noChangeAspect="1" noChangeArrowheads="1"/>
              </p:cNvSpPr>
              <p:nvPr/>
            </p:nvSpPr>
            <p:spPr bwMode="auto">
              <a:xfrm>
                <a:off x="5246"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43" name="Rectangle 27"/>
              <p:cNvSpPr>
                <a:spLocks noChangeAspect="1" noChangeArrowheads="1"/>
              </p:cNvSpPr>
              <p:nvPr/>
            </p:nvSpPr>
            <p:spPr bwMode="auto">
              <a:xfrm>
                <a:off x="5396" y="1889"/>
                <a:ext cx="75" cy="411"/>
              </a:xfrm>
              <a:prstGeom prst="rect">
                <a:avLst/>
              </a:prstGeom>
              <a:solidFill>
                <a:srgbClr val="FF0000"/>
              </a:solidFill>
              <a:ln w="9525">
                <a:solidFill>
                  <a:srgbClr val="000000"/>
                </a:solidFill>
                <a:miter lim="800000"/>
                <a:headEnd/>
                <a:tailEnd/>
              </a:ln>
            </p:spPr>
            <p:txBody>
              <a:bodyPr wrap="none" lIns="91370" tIns="45682" rIns="91370" bIns="45682" anchor="ctr"/>
              <a:lstStyle/>
              <a:p>
                <a:endParaRPr lang="en-US"/>
              </a:p>
            </p:txBody>
          </p:sp>
          <p:sp>
            <p:nvSpPr>
              <p:cNvPr id="44" name="Rectangle 28"/>
              <p:cNvSpPr>
                <a:spLocks noChangeAspect="1" noChangeArrowheads="1"/>
              </p:cNvSpPr>
              <p:nvPr/>
            </p:nvSpPr>
            <p:spPr bwMode="auto">
              <a:xfrm>
                <a:off x="3888" y="2297"/>
                <a:ext cx="1583" cy="124"/>
              </a:xfrm>
              <a:prstGeom prst="rect">
                <a:avLst/>
              </a:prstGeom>
              <a:solidFill>
                <a:srgbClr val="FF0000"/>
              </a:solidFill>
              <a:ln w="9525">
                <a:solidFill>
                  <a:srgbClr val="969696"/>
                </a:solidFill>
                <a:miter lim="800000"/>
                <a:headEnd/>
                <a:tailEnd/>
              </a:ln>
            </p:spPr>
            <p:txBody>
              <a:bodyPr wrap="none" lIns="91370" tIns="45682" rIns="91370" bIns="45682" anchor="ctr"/>
              <a:lstStyle/>
              <a:p>
                <a:pPr algn="ctr"/>
                <a:r>
                  <a:rPr lang="en-US" altLang="zh-CN" b="1">
                    <a:solidFill>
                      <a:srgbClr val="FFFFFF"/>
                    </a:solidFill>
                    <a:latin typeface="Times New Roman" pitchFamily="18" charset="0"/>
                    <a:ea typeface="SimSun" pitchFamily="2" charset="-122"/>
                  </a:rPr>
                  <a:t>P</a:t>
                </a:r>
              </a:p>
            </p:txBody>
          </p:sp>
          <p:sp>
            <p:nvSpPr>
              <p:cNvPr id="45" name="Rectangle 29"/>
              <p:cNvSpPr>
                <a:spLocks noChangeAspect="1" noChangeArrowheads="1"/>
              </p:cNvSpPr>
              <p:nvPr/>
            </p:nvSpPr>
            <p:spPr bwMode="auto">
              <a:xfrm>
                <a:off x="3888" y="1769"/>
                <a:ext cx="1585" cy="124"/>
              </a:xfrm>
              <a:prstGeom prst="rect">
                <a:avLst/>
              </a:prstGeom>
              <a:solidFill>
                <a:srgbClr val="00FF00"/>
              </a:solidFill>
              <a:ln w="9525">
                <a:solidFill>
                  <a:srgbClr val="333333"/>
                </a:solidFill>
                <a:miter lim="800000"/>
                <a:headEnd/>
                <a:tailEnd/>
              </a:ln>
            </p:spPr>
            <p:txBody>
              <a:bodyPr wrap="none" lIns="91370" tIns="45682" rIns="91370" bIns="45682" anchor="ctr"/>
              <a:lstStyle/>
              <a:p>
                <a:pPr algn="ctr"/>
                <a:r>
                  <a:rPr lang="en-US" altLang="zh-CN" b="1">
                    <a:solidFill>
                      <a:srgbClr val="FFFFFF"/>
                    </a:solidFill>
                    <a:latin typeface="Times New Roman" pitchFamily="18" charset="0"/>
                    <a:ea typeface="SimSun" pitchFamily="2" charset="-122"/>
                  </a:rPr>
                  <a:t>N</a:t>
                </a:r>
              </a:p>
            </p:txBody>
          </p:sp>
          <p:sp>
            <p:nvSpPr>
              <p:cNvPr id="46" name="Line 30"/>
              <p:cNvSpPr>
                <a:spLocks noChangeAspect="1" noChangeShapeType="1"/>
              </p:cNvSpPr>
              <p:nvPr/>
            </p:nvSpPr>
            <p:spPr bwMode="auto">
              <a:xfrm flipV="1">
                <a:off x="5471" y="1782"/>
                <a:ext cx="0" cy="632"/>
              </a:xfrm>
              <a:prstGeom prst="line">
                <a:avLst/>
              </a:prstGeom>
              <a:noFill/>
              <a:ln w="9525">
                <a:solidFill>
                  <a:srgbClr val="000000"/>
                </a:solidFill>
                <a:round/>
                <a:headEnd/>
                <a:tailEnd/>
              </a:ln>
            </p:spPr>
            <p:txBody>
              <a:bodyPr wrap="none" lIns="91370" tIns="45682" rIns="91370" bIns="45682" anchor="ctr"/>
              <a:lstStyle/>
              <a:p>
                <a:endParaRPr lang="en-US"/>
              </a:p>
            </p:txBody>
          </p:sp>
        </p:grpSp>
        <p:sp>
          <p:nvSpPr>
            <p:cNvPr id="47" name="Text Box 38"/>
            <p:cNvSpPr txBox="1">
              <a:spLocks noChangeAspect="1" noChangeArrowheads="1"/>
            </p:cNvSpPr>
            <p:nvPr/>
          </p:nvSpPr>
          <p:spPr bwMode="auto">
            <a:xfrm>
              <a:off x="4343400" y="6211679"/>
              <a:ext cx="3886200" cy="646321"/>
            </a:xfrm>
            <a:prstGeom prst="rect">
              <a:avLst/>
            </a:prstGeom>
            <a:noFill/>
            <a:ln w="9525">
              <a:noFill/>
              <a:miter lim="800000"/>
              <a:headEnd/>
              <a:tailEnd/>
            </a:ln>
          </p:spPr>
          <p:txBody>
            <a:bodyPr wrap="square" lIns="91428" tIns="45715" rIns="91428" bIns="45715">
              <a:spAutoFit/>
            </a:bodyPr>
            <a:lstStyle/>
            <a:p>
              <a:r>
                <a:rPr lang="en-US" sz="1800" dirty="0">
                  <a:solidFill>
                    <a:srgbClr val="0033CC"/>
                  </a:solidFill>
                  <a:latin typeface="+mn-lt"/>
                </a:rPr>
                <a:t>Nanostructured junction, high junction area, high </a:t>
              </a:r>
              <a:r>
                <a:rPr lang="en-US" sz="1800" dirty="0" smtClean="0">
                  <a:solidFill>
                    <a:srgbClr val="0033CC"/>
                  </a:solidFill>
                  <a:latin typeface="+mn-lt"/>
                </a:rPr>
                <a:t>solar cell efficiency.</a:t>
              </a:r>
              <a:endParaRPr lang="en-US" sz="1800" dirty="0">
                <a:solidFill>
                  <a:srgbClr val="0033CC"/>
                </a:solidFill>
                <a:latin typeface="+mn-lt"/>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srcRect/>
          <a:stretch>
            <a:fillRect/>
          </a:stretch>
        </p:blipFill>
        <p:spPr bwMode="auto">
          <a:xfrm>
            <a:off x="-1" y="0"/>
            <a:ext cx="9158509" cy="6858000"/>
          </a:xfrm>
          <a:prstGeom prst="rect">
            <a:avLst/>
          </a:prstGeom>
          <a:noFill/>
          <a:ln w="9525">
            <a:noFill/>
            <a:miter lim="800000"/>
            <a:headEnd/>
            <a:tailEnd/>
          </a:ln>
        </p:spPr>
      </p:pic>
    </p:spTree>
    <p:extLst>
      <p:ext uri="{BB962C8B-B14F-4D97-AF65-F5344CB8AC3E}">
        <p14:creationId xmlns:p14="http://schemas.microsoft.com/office/powerpoint/2010/main" val="40977143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6600" y="76200"/>
            <a:ext cx="2503488" cy="523875"/>
          </a:xfrm>
          <a:prstGeom prst="rect">
            <a:avLst/>
          </a:prstGeom>
        </p:spPr>
        <p:txBody>
          <a:bodyPr wrap="none">
            <a:spAutoFit/>
          </a:bodyPr>
          <a:lstStyle/>
          <a:p>
            <a:pPr>
              <a:defRPr/>
            </a:pPr>
            <a:r>
              <a:rPr lang="en-US" altLang="zh-CN" sz="2800" dirty="0">
                <a:solidFill>
                  <a:srgbClr val="0033CC"/>
                </a:solidFill>
                <a:latin typeface="+mn-lt"/>
              </a:rPr>
              <a:t>Soft lithography</a:t>
            </a:r>
            <a:endParaRPr lang="en-US" sz="2800" dirty="0">
              <a:solidFill>
                <a:srgbClr val="0033CC"/>
              </a:solidFill>
              <a:latin typeface="+mn-lt"/>
            </a:endParaRP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26628" name="Picture 325"/>
          <p:cNvPicPr>
            <a:picLocks noChangeAspect="1" noChangeArrowheads="1"/>
          </p:cNvPicPr>
          <p:nvPr/>
        </p:nvPicPr>
        <p:blipFill>
          <a:blip r:embed="rId2" cstate="print"/>
          <a:srcRect/>
          <a:stretch>
            <a:fillRect/>
          </a:stretch>
        </p:blipFill>
        <p:spPr bwMode="auto">
          <a:xfrm>
            <a:off x="2286000" y="1066800"/>
            <a:ext cx="3960813" cy="2819400"/>
          </a:xfrm>
          <a:prstGeom prst="rect">
            <a:avLst/>
          </a:prstGeom>
          <a:noFill/>
          <a:ln w="19050">
            <a:noFill/>
            <a:miter lim="800000"/>
            <a:headEnd/>
            <a:tailEnd/>
          </a:ln>
        </p:spPr>
      </p:pic>
      <p:sp>
        <p:nvSpPr>
          <p:cNvPr id="9" name="TextBox 8"/>
          <p:cNvSpPr txBox="1"/>
          <p:nvPr/>
        </p:nvSpPr>
        <p:spPr>
          <a:xfrm>
            <a:off x="914400" y="4191000"/>
            <a:ext cx="6705600" cy="2032000"/>
          </a:xfrm>
          <a:prstGeom prst="rect">
            <a:avLst/>
          </a:prstGeom>
          <a:noFill/>
        </p:spPr>
        <p:txBody>
          <a:bodyPr>
            <a:spAutoFit/>
          </a:bodyPr>
          <a:lstStyle/>
          <a:p>
            <a:pPr>
              <a:defRPr/>
            </a:pPr>
            <a:r>
              <a:rPr lang="en-US" dirty="0">
                <a:solidFill>
                  <a:srgbClr val="FF0000"/>
                </a:solidFill>
                <a:latin typeface="+mn-lt"/>
              </a:rPr>
              <a:t>Soft lithography (PDMS):</a:t>
            </a:r>
          </a:p>
          <a:p>
            <a:pPr marL="228600" indent="-228600">
              <a:buFont typeface="Arial" pitchFamily="34" charset="0"/>
              <a:buChar char="•"/>
              <a:defRPr/>
            </a:pPr>
            <a:r>
              <a:rPr lang="en-US" dirty="0">
                <a:solidFill>
                  <a:srgbClr val="0033CC"/>
                </a:solidFill>
                <a:latin typeface="+mn-lt"/>
              </a:rPr>
              <a:t>Low or no applied pressure.</a:t>
            </a:r>
          </a:p>
          <a:p>
            <a:pPr marL="228600" indent="-228600">
              <a:buFont typeface="Arial" pitchFamily="34" charset="0"/>
              <a:buChar char="•"/>
              <a:defRPr/>
            </a:pPr>
            <a:r>
              <a:rPr lang="en-US" dirty="0">
                <a:solidFill>
                  <a:srgbClr val="0033CC"/>
                </a:solidFill>
                <a:latin typeface="+mn-lt"/>
              </a:rPr>
              <a:t>No need of vacuum.</a:t>
            </a:r>
          </a:p>
          <a:p>
            <a:pPr marL="228600" indent="-228600">
              <a:buFont typeface="Arial" pitchFamily="34" charset="0"/>
              <a:buChar char="•"/>
              <a:defRPr/>
            </a:pPr>
            <a:r>
              <a:rPr lang="en-US" dirty="0">
                <a:solidFill>
                  <a:srgbClr val="0033CC"/>
                </a:solidFill>
                <a:latin typeface="+mn-lt"/>
              </a:rPr>
              <a:t>Conformal contact even for non-flat or curved surface.</a:t>
            </a:r>
          </a:p>
          <a:p>
            <a:pPr marL="228600" indent="-228600">
              <a:buFont typeface="Arial" pitchFamily="34" charset="0"/>
              <a:buChar char="•"/>
              <a:defRPr/>
            </a:pPr>
            <a:r>
              <a:rPr lang="en-US" dirty="0">
                <a:solidFill>
                  <a:srgbClr val="FF0000"/>
                </a:solidFill>
                <a:latin typeface="+mn-lt"/>
              </a:rPr>
              <a:t>But low resolution because PDMS is too soft.</a:t>
            </a:r>
          </a:p>
          <a:p>
            <a:pPr marL="228600" indent="-228600">
              <a:buFont typeface="Arial" pitchFamily="34" charset="0"/>
              <a:buChar char="•"/>
              <a:defRPr/>
            </a:pPr>
            <a:endParaRPr lang="en-US" dirty="0">
              <a:solidFill>
                <a:srgbClr val="FF0000"/>
              </a:solidFill>
              <a:latin typeface="+mn-lt"/>
            </a:endParaRPr>
          </a:p>
          <a:p>
            <a:pPr marL="228600" indent="-228600">
              <a:defRPr/>
            </a:pPr>
            <a:r>
              <a:rPr lang="en-US" dirty="0">
                <a:solidFill>
                  <a:srgbClr val="FF0000"/>
                </a:solidFill>
                <a:latin typeface="+mn-lt"/>
                <a:sym typeface="Symbol"/>
              </a:rPr>
              <a:t></a:t>
            </a:r>
            <a:r>
              <a:rPr lang="en-US" dirty="0">
                <a:solidFill>
                  <a:srgbClr val="FF0000"/>
                </a:solidFill>
                <a:latin typeface="+mn-lt"/>
              </a:rPr>
              <a:t>The solution is hard film (here UV-cross-linked resist) on soft PDMS.</a:t>
            </a:r>
          </a:p>
        </p:txBody>
      </p:sp>
      <p:sp>
        <p:nvSpPr>
          <p:cNvPr id="7" name="Slide Number Placeholder 6"/>
          <p:cNvSpPr>
            <a:spLocks noGrp="1"/>
          </p:cNvSpPr>
          <p:nvPr>
            <p:ph type="sldNum" sz="quarter" idx="12"/>
          </p:nvPr>
        </p:nvSpPr>
        <p:spPr/>
        <p:txBody>
          <a:bodyPr/>
          <a:lstStyle/>
          <a:p>
            <a:pPr>
              <a:defRPr/>
            </a:pPr>
            <a:fld id="{95994097-536F-483B-8DF2-CEE1616E8551}"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2" cstate="print"/>
          <a:srcRect/>
          <a:stretch>
            <a:fillRect/>
          </a:stretch>
        </p:blipFill>
        <p:spPr bwMode="auto">
          <a:xfrm>
            <a:off x="852488" y="4267200"/>
            <a:ext cx="2895600" cy="2082800"/>
          </a:xfrm>
          <a:prstGeom prst="rect">
            <a:avLst/>
          </a:prstGeom>
          <a:noFill/>
          <a:ln w="9525">
            <a:noFill/>
            <a:miter lim="800000"/>
            <a:headEnd/>
            <a:tailEnd/>
          </a:ln>
        </p:spPr>
      </p:pic>
      <p:pic>
        <p:nvPicPr>
          <p:cNvPr id="27651" name="Picture 91"/>
          <p:cNvPicPr>
            <a:picLocks noChangeAspect="1" noChangeArrowheads="1"/>
          </p:cNvPicPr>
          <p:nvPr/>
        </p:nvPicPr>
        <p:blipFill>
          <a:blip r:embed="rId3" cstate="print"/>
          <a:srcRect/>
          <a:stretch>
            <a:fillRect/>
          </a:stretch>
        </p:blipFill>
        <p:spPr bwMode="auto">
          <a:xfrm>
            <a:off x="533400" y="855663"/>
            <a:ext cx="3505200" cy="1430337"/>
          </a:xfrm>
          <a:prstGeom prst="rect">
            <a:avLst/>
          </a:prstGeom>
          <a:noFill/>
          <a:ln w="19050">
            <a:noFill/>
            <a:miter lim="800000"/>
            <a:headEnd/>
            <a:tailEnd/>
          </a:ln>
        </p:spPr>
      </p:pic>
      <p:pic>
        <p:nvPicPr>
          <p:cNvPr id="27652" name="Picture 93"/>
          <p:cNvPicPr>
            <a:picLocks noChangeAspect="1" noChangeArrowheads="1"/>
          </p:cNvPicPr>
          <p:nvPr/>
        </p:nvPicPr>
        <p:blipFill>
          <a:blip r:embed="rId4" cstate="print"/>
          <a:srcRect/>
          <a:stretch>
            <a:fillRect/>
          </a:stretch>
        </p:blipFill>
        <p:spPr bwMode="auto">
          <a:xfrm>
            <a:off x="381000" y="2641600"/>
            <a:ext cx="3581400" cy="1397000"/>
          </a:xfrm>
          <a:prstGeom prst="rect">
            <a:avLst/>
          </a:prstGeom>
          <a:noFill/>
          <a:ln w="19050">
            <a:noFill/>
            <a:miter lim="800000"/>
            <a:headEnd/>
            <a:tailEnd/>
          </a:ln>
        </p:spPr>
      </p:pic>
      <p:pic>
        <p:nvPicPr>
          <p:cNvPr id="27653" name="Picture 94"/>
          <p:cNvPicPr>
            <a:picLocks noChangeAspect="1" noChangeArrowheads="1"/>
          </p:cNvPicPr>
          <p:nvPr/>
        </p:nvPicPr>
        <p:blipFill>
          <a:blip r:embed="rId5" cstate="print"/>
          <a:srcRect/>
          <a:stretch>
            <a:fillRect/>
          </a:stretch>
        </p:blipFill>
        <p:spPr bwMode="auto">
          <a:xfrm>
            <a:off x="4267200" y="2057400"/>
            <a:ext cx="3962400" cy="2220913"/>
          </a:xfrm>
          <a:prstGeom prst="rect">
            <a:avLst/>
          </a:prstGeom>
          <a:noFill/>
          <a:ln w="19050">
            <a:noFill/>
            <a:miter lim="800000"/>
            <a:headEnd/>
            <a:tailEnd/>
          </a:ln>
        </p:spPr>
      </p:pic>
      <p:sp>
        <p:nvSpPr>
          <p:cNvPr id="27654" name="TextBox 35"/>
          <p:cNvSpPr txBox="1">
            <a:spLocks noChangeArrowheads="1"/>
          </p:cNvSpPr>
          <p:nvPr/>
        </p:nvSpPr>
        <p:spPr bwMode="auto">
          <a:xfrm>
            <a:off x="1787525" y="1281113"/>
            <a:ext cx="774700" cy="369887"/>
          </a:xfrm>
          <a:prstGeom prst="rect">
            <a:avLst/>
          </a:prstGeom>
          <a:noFill/>
          <a:ln w="9525">
            <a:noFill/>
            <a:miter lim="800000"/>
            <a:headEnd/>
            <a:tailEnd/>
          </a:ln>
        </p:spPr>
        <p:txBody>
          <a:bodyPr wrap="none">
            <a:spAutoFit/>
          </a:bodyPr>
          <a:lstStyle/>
          <a:p>
            <a:r>
              <a:rPr lang="en-US"/>
              <a:t>PMGI</a:t>
            </a:r>
          </a:p>
        </p:txBody>
      </p:sp>
      <p:sp>
        <p:nvSpPr>
          <p:cNvPr id="27655" name="TextBox 37"/>
          <p:cNvSpPr txBox="1">
            <a:spLocks noChangeArrowheads="1"/>
          </p:cNvSpPr>
          <p:nvPr/>
        </p:nvSpPr>
        <p:spPr bwMode="auto">
          <a:xfrm>
            <a:off x="1447800" y="838200"/>
            <a:ext cx="1724025" cy="369888"/>
          </a:xfrm>
          <a:prstGeom prst="rect">
            <a:avLst/>
          </a:prstGeom>
          <a:noFill/>
          <a:ln w="9525">
            <a:noFill/>
            <a:miter lim="800000"/>
            <a:headEnd/>
            <a:tailEnd/>
          </a:ln>
        </p:spPr>
        <p:txBody>
          <a:bodyPr wrap="none">
            <a:spAutoFit/>
          </a:bodyPr>
          <a:lstStyle/>
          <a:p>
            <a:r>
              <a:rPr lang="en-US"/>
              <a:t>Si master mold</a:t>
            </a:r>
          </a:p>
        </p:txBody>
      </p:sp>
      <p:sp>
        <p:nvSpPr>
          <p:cNvPr id="14346" name="TextBox 38"/>
          <p:cNvSpPr txBox="1">
            <a:spLocks noChangeArrowheads="1"/>
          </p:cNvSpPr>
          <p:nvPr/>
        </p:nvSpPr>
        <p:spPr bwMode="auto">
          <a:xfrm>
            <a:off x="914400" y="2667000"/>
            <a:ext cx="2586038" cy="369888"/>
          </a:xfrm>
          <a:prstGeom prst="rect">
            <a:avLst/>
          </a:prstGeom>
          <a:noFill/>
          <a:ln w="9525">
            <a:noFill/>
            <a:miter lim="800000"/>
            <a:headEnd/>
            <a:tailEnd/>
          </a:ln>
        </p:spPr>
        <p:txBody>
          <a:bodyPr wrap="none">
            <a:spAutoFit/>
          </a:bodyPr>
          <a:lstStyle/>
          <a:p>
            <a:pPr>
              <a:defRPr/>
            </a:pPr>
            <a:r>
              <a:rPr lang="en-US" dirty="0">
                <a:latin typeface="+mn-lt"/>
              </a:rPr>
              <a:t>UV-resist absorbed PDMS</a:t>
            </a:r>
          </a:p>
        </p:txBody>
      </p:sp>
      <p:sp>
        <p:nvSpPr>
          <p:cNvPr id="14347" name="TextBox 39"/>
          <p:cNvSpPr txBox="1">
            <a:spLocks noChangeArrowheads="1"/>
          </p:cNvSpPr>
          <p:nvPr/>
        </p:nvSpPr>
        <p:spPr bwMode="auto">
          <a:xfrm>
            <a:off x="7485063" y="2706688"/>
            <a:ext cx="1658937" cy="646112"/>
          </a:xfrm>
          <a:prstGeom prst="rect">
            <a:avLst/>
          </a:prstGeom>
          <a:noFill/>
          <a:ln w="9525">
            <a:noFill/>
            <a:miter lim="800000"/>
            <a:headEnd/>
            <a:tailEnd/>
          </a:ln>
        </p:spPr>
        <p:txBody>
          <a:bodyPr wrap="none">
            <a:spAutoFit/>
          </a:bodyPr>
          <a:lstStyle/>
          <a:p>
            <a:pPr algn="r">
              <a:defRPr/>
            </a:pPr>
            <a:r>
              <a:rPr lang="en-US" dirty="0">
                <a:latin typeface="+mn-lt"/>
              </a:rPr>
              <a:t>PDMS (soft)</a:t>
            </a:r>
          </a:p>
          <a:p>
            <a:pPr algn="r">
              <a:defRPr/>
            </a:pPr>
            <a:r>
              <a:rPr lang="en-US" dirty="0">
                <a:latin typeface="+mn-lt"/>
              </a:rPr>
              <a:t>UV-resist (hard)</a:t>
            </a:r>
          </a:p>
        </p:txBody>
      </p:sp>
      <p:sp>
        <p:nvSpPr>
          <p:cNvPr id="27658" name="TextBox 40"/>
          <p:cNvSpPr txBox="1">
            <a:spLocks noChangeArrowheads="1"/>
          </p:cNvSpPr>
          <p:nvPr/>
        </p:nvSpPr>
        <p:spPr bwMode="auto">
          <a:xfrm>
            <a:off x="5715000" y="3429000"/>
            <a:ext cx="1219200" cy="461963"/>
          </a:xfrm>
          <a:prstGeom prst="rect">
            <a:avLst/>
          </a:prstGeom>
          <a:noFill/>
          <a:ln w="9525">
            <a:noFill/>
            <a:miter lim="800000"/>
            <a:headEnd/>
            <a:tailEnd/>
          </a:ln>
        </p:spPr>
        <p:txBody>
          <a:bodyPr wrap="none">
            <a:spAutoFit/>
          </a:bodyPr>
          <a:lstStyle/>
          <a:p>
            <a:r>
              <a:rPr lang="en-US"/>
              <a:t>Si wafer</a:t>
            </a:r>
          </a:p>
        </p:txBody>
      </p:sp>
      <p:pic>
        <p:nvPicPr>
          <p:cNvPr id="14349" name="Picture 11"/>
          <p:cNvPicPr>
            <a:picLocks noChangeAspect="1" noChangeArrowheads="1"/>
          </p:cNvPicPr>
          <p:nvPr/>
        </p:nvPicPr>
        <p:blipFill>
          <a:blip r:embed="rId6" cstate="print"/>
          <a:srcRect/>
          <a:stretch>
            <a:fillRect/>
          </a:stretch>
        </p:blipFill>
        <p:spPr bwMode="auto">
          <a:xfrm>
            <a:off x="4800600" y="4267200"/>
            <a:ext cx="2868613" cy="2078038"/>
          </a:xfrm>
          <a:prstGeom prst="rect">
            <a:avLst/>
          </a:prstGeom>
          <a:noFill/>
          <a:ln w="9525">
            <a:noFill/>
            <a:miter lim="800000"/>
            <a:headEnd/>
            <a:tailEnd/>
          </a:ln>
        </p:spPr>
      </p:pic>
      <p:sp>
        <p:nvSpPr>
          <p:cNvPr id="45" name="TextBox 44"/>
          <p:cNvSpPr txBox="1"/>
          <p:nvPr/>
        </p:nvSpPr>
        <p:spPr>
          <a:xfrm>
            <a:off x="609600" y="6400800"/>
            <a:ext cx="7489825" cy="369888"/>
          </a:xfrm>
          <a:prstGeom prst="rect">
            <a:avLst/>
          </a:prstGeom>
          <a:noFill/>
        </p:spPr>
        <p:txBody>
          <a:bodyPr wrap="none">
            <a:spAutoFit/>
          </a:bodyPr>
          <a:lstStyle/>
          <a:p>
            <a:pPr>
              <a:defRPr/>
            </a:pPr>
            <a:r>
              <a:rPr lang="en-US" dirty="0">
                <a:solidFill>
                  <a:srgbClr val="0033CC"/>
                </a:solidFill>
                <a:latin typeface="+mn-lt"/>
              </a:rPr>
              <a:t>Hybrid mold in UV-cured resist/PDMS         Imprint result into UV-curable resist</a:t>
            </a:r>
          </a:p>
        </p:txBody>
      </p:sp>
      <p:sp>
        <p:nvSpPr>
          <p:cNvPr id="47" name="Down Arrow 46"/>
          <p:cNvSpPr/>
          <p:nvPr/>
        </p:nvSpPr>
        <p:spPr>
          <a:xfrm>
            <a:off x="2144713" y="2111375"/>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ight Arrow 47"/>
          <p:cNvSpPr/>
          <p:nvPr/>
        </p:nvSpPr>
        <p:spPr>
          <a:xfrm>
            <a:off x="4038600" y="3505200"/>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1981200" y="76200"/>
            <a:ext cx="5549900" cy="523875"/>
          </a:xfrm>
          <a:prstGeom prst="rect">
            <a:avLst/>
          </a:prstGeom>
        </p:spPr>
        <p:txBody>
          <a:bodyPr wrap="none">
            <a:spAutoFit/>
          </a:bodyPr>
          <a:lstStyle/>
          <a:p>
            <a:pPr>
              <a:defRPr/>
            </a:pPr>
            <a:r>
              <a:rPr lang="en-US" altLang="zh-CN" sz="2800" dirty="0">
                <a:solidFill>
                  <a:srgbClr val="0033CC"/>
                </a:solidFill>
                <a:latin typeface="+mn-lt"/>
              </a:rPr>
              <a:t>Hybrid nanoimprint-soft lithography</a:t>
            </a:r>
            <a:endParaRPr lang="en-US" sz="2800" dirty="0">
              <a:solidFill>
                <a:srgbClr val="0033CC"/>
              </a:solidFill>
              <a:latin typeface="+mn-lt"/>
            </a:endParaRPr>
          </a:p>
        </p:txBody>
      </p:sp>
      <p:cxnSp>
        <p:nvCxnSpPr>
          <p:cNvPr id="50" name="Straight Connector 49"/>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1" name="TextBox 50"/>
          <p:cNvSpPr txBox="1"/>
          <p:nvPr/>
        </p:nvSpPr>
        <p:spPr>
          <a:xfrm>
            <a:off x="1066800" y="4267200"/>
            <a:ext cx="2214563" cy="369888"/>
          </a:xfrm>
          <a:prstGeom prst="rect">
            <a:avLst/>
          </a:prstGeom>
          <a:noFill/>
        </p:spPr>
        <p:txBody>
          <a:bodyPr wrap="none">
            <a:spAutoFit/>
          </a:bodyPr>
          <a:lstStyle/>
          <a:p>
            <a:pPr>
              <a:defRPr/>
            </a:pPr>
            <a:r>
              <a:rPr lang="en-US" dirty="0">
                <a:solidFill>
                  <a:srgbClr val="FFFF00"/>
                </a:solidFill>
                <a:latin typeface="+mn-lt"/>
              </a:rPr>
              <a:t>200nm period grating</a:t>
            </a:r>
          </a:p>
        </p:txBody>
      </p:sp>
      <p:sp>
        <p:nvSpPr>
          <p:cNvPr id="21" name="TextBox 20"/>
          <p:cNvSpPr txBox="1"/>
          <p:nvPr/>
        </p:nvSpPr>
        <p:spPr>
          <a:xfrm>
            <a:off x="4343400" y="1219200"/>
            <a:ext cx="3749675" cy="615950"/>
          </a:xfrm>
          <a:prstGeom prst="rect">
            <a:avLst/>
          </a:prstGeom>
          <a:noFill/>
        </p:spPr>
        <p:txBody>
          <a:bodyPr wrap="none">
            <a:spAutoFit/>
          </a:bodyPr>
          <a:lstStyle/>
          <a:p>
            <a:pPr>
              <a:defRPr/>
            </a:pPr>
            <a:r>
              <a:rPr lang="en-US" dirty="0">
                <a:latin typeface="Arial" pitchFamily="34" charset="0"/>
              </a:rPr>
              <a:t>Duplicated sacrificial mold in PMGI</a:t>
            </a:r>
          </a:p>
          <a:p>
            <a:pPr>
              <a:defRPr/>
            </a:pPr>
            <a:r>
              <a:rPr lang="en-US" sz="1600" dirty="0">
                <a:latin typeface="+mn-lt"/>
              </a:rPr>
              <a:t>(PMGI: </a:t>
            </a:r>
            <a:r>
              <a:rPr lang="en-US" sz="1600" dirty="0" err="1">
                <a:latin typeface="+mn-lt"/>
              </a:rPr>
              <a:t>Polydimethylglutarimide</a:t>
            </a:r>
            <a:r>
              <a:rPr lang="en-US" sz="1600" dirty="0">
                <a:latin typeface="+mn-lt"/>
              </a:rPr>
              <a:t>)</a:t>
            </a:r>
          </a:p>
        </p:txBody>
      </p:sp>
      <p:cxnSp>
        <p:nvCxnSpPr>
          <p:cNvPr id="23" name="Straight Arrow Connector 22"/>
          <p:cNvCxnSpPr/>
          <p:nvPr/>
        </p:nvCxnSpPr>
        <p:spPr>
          <a:xfrm rot="10800000" flipV="1">
            <a:off x="3902075" y="1403350"/>
            <a:ext cx="517525" cy="4445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57600" y="3810000"/>
            <a:ext cx="1576388" cy="369888"/>
          </a:xfrm>
          <a:prstGeom prst="rect">
            <a:avLst/>
          </a:prstGeom>
          <a:noFill/>
        </p:spPr>
        <p:txBody>
          <a:bodyPr wrap="none">
            <a:spAutoFit/>
          </a:bodyPr>
          <a:lstStyle/>
          <a:p>
            <a:pPr>
              <a:defRPr/>
            </a:pPr>
            <a:r>
              <a:rPr lang="en-US" dirty="0">
                <a:latin typeface="+mn-lt"/>
              </a:rPr>
              <a:t>Dissolve PMGI </a:t>
            </a:r>
          </a:p>
        </p:txBody>
      </p:sp>
      <p:sp>
        <p:nvSpPr>
          <p:cNvPr id="22" name="Slide Number Placeholder 21"/>
          <p:cNvSpPr>
            <a:spLocks noGrp="1"/>
          </p:cNvSpPr>
          <p:nvPr>
            <p:ph type="sldNum" sz="quarter" idx="12"/>
          </p:nvPr>
        </p:nvSpPr>
        <p:spPr/>
        <p:txBody>
          <a:bodyPr/>
          <a:lstStyle/>
          <a:p>
            <a:pPr>
              <a:defRPr/>
            </a:pPr>
            <a:fld id="{BB1234B0-D1A3-4CD3-8590-76C1D2BC976C}"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76200"/>
            <a:ext cx="5549900" cy="523875"/>
          </a:xfrm>
          <a:prstGeom prst="rect">
            <a:avLst/>
          </a:prstGeom>
        </p:spPr>
        <p:txBody>
          <a:bodyPr wrap="none">
            <a:spAutoFit/>
          </a:bodyPr>
          <a:lstStyle/>
          <a:p>
            <a:pPr>
              <a:defRPr/>
            </a:pPr>
            <a:r>
              <a:rPr lang="en-US" altLang="zh-CN" sz="2800" dirty="0">
                <a:solidFill>
                  <a:srgbClr val="0033CC"/>
                </a:solidFill>
                <a:latin typeface="+mn-lt"/>
              </a:rPr>
              <a:t>Hybrid nanoimprint-soft lithography</a:t>
            </a:r>
            <a:endParaRPr lang="en-US" sz="2800" dirty="0">
              <a:solidFill>
                <a:srgbClr val="0033CC"/>
              </a:solidFill>
              <a:latin typeface="+mn-lt"/>
            </a:endParaRP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28676" name="Picture 2" descr="C:\Users\Jian\Desktop\Jian\my experiment\20100910\20100910 Raith56.tif"/>
          <p:cNvPicPr>
            <a:picLocks noChangeAspect="1" noChangeArrowheads="1"/>
          </p:cNvPicPr>
          <p:nvPr/>
        </p:nvPicPr>
        <p:blipFill>
          <a:blip r:embed="rId2" cstate="print"/>
          <a:srcRect/>
          <a:stretch>
            <a:fillRect/>
          </a:stretch>
        </p:blipFill>
        <p:spPr bwMode="auto">
          <a:xfrm>
            <a:off x="4876800" y="1371600"/>
            <a:ext cx="3657600" cy="2743200"/>
          </a:xfrm>
          <a:prstGeom prst="rect">
            <a:avLst/>
          </a:prstGeom>
          <a:noFill/>
          <a:ln w="9525">
            <a:noFill/>
            <a:miter lim="800000"/>
            <a:headEnd/>
            <a:tailEnd/>
          </a:ln>
        </p:spPr>
      </p:pic>
      <p:pic>
        <p:nvPicPr>
          <p:cNvPr id="28677" name="Picture 2" descr="C:\Users\Jian\Desktop\Jian\my experiment\20100910\20100910 Raith57.tif"/>
          <p:cNvPicPr>
            <a:picLocks noChangeAspect="1" noChangeArrowheads="1"/>
          </p:cNvPicPr>
          <p:nvPr/>
        </p:nvPicPr>
        <p:blipFill>
          <a:blip r:embed="rId3" cstate="print"/>
          <a:srcRect/>
          <a:stretch>
            <a:fillRect/>
          </a:stretch>
        </p:blipFill>
        <p:spPr bwMode="auto">
          <a:xfrm>
            <a:off x="609600" y="1371600"/>
            <a:ext cx="3657600" cy="2743200"/>
          </a:xfrm>
          <a:prstGeom prst="rect">
            <a:avLst/>
          </a:prstGeom>
          <a:noFill/>
          <a:ln w="9525">
            <a:noFill/>
            <a:miter lim="800000"/>
            <a:headEnd/>
            <a:tailEnd/>
          </a:ln>
        </p:spPr>
      </p:pic>
      <p:sp>
        <p:nvSpPr>
          <p:cNvPr id="28678" name="Rectangle 8"/>
          <p:cNvSpPr>
            <a:spLocks noChangeArrowheads="1"/>
          </p:cNvSpPr>
          <p:nvPr/>
        </p:nvSpPr>
        <p:spPr bwMode="auto">
          <a:xfrm>
            <a:off x="304800" y="4267200"/>
            <a:ext cx="4114800" cy="646113"/>
          </a:xfrm>
          <a:prstGeom prst="rect">
            <a:avLst/>
          </a:prstGeom>
          <a:noFill/>
          <a:ln w="9525">
            <a:noFill/>
            <a:miter lim="800000"/>
            <a:headEnd/>
            <a:tailEnd/>
          </a:ln>
        </p:spPr>
        <p:txBody>
          <a:bodyPr>
            <a:spAutoFit/>
          </a:bodyPr>
          <a:lstStyle/>
          <a:p>
            <a:r>
              <a:rPr lang="en-US" altLang="zh-CN" dirty="0">
                <a:solidFill>
                  <a:srgbClr val="0033CC"/>
                </a:solidFill>
                <a:latin typeface="Calibri" pitchFamily="34" charset="0"/>
                <a:ea typeface="Arial Unicode MS" pitchFamily="34" charset="-128"/>
                <a:cs typeface="Arial" charset="0"/>
              </a:rPr>
              <a:t>Grating pattern with </a:t>
            </a:r>
            <a:r>
              <a:rPr lang="en-US" altLang="zh-CN" dirty="0" smtClean="0">
                <a:solidFill>
                  <a:srgbClr val="0033CC"/>
                </a:solidFill>
                <a:latin typeface="Calibri" pitchFamily="34" charset="0"/>
                <a:ea typeface="Arial Unicode MS" pitchFamily="34" charset="-128"/>
                <a:cs typeface="Arial" charset="0"/>
              </a:rPr>
              <a:t>17nm–trench </a:t>
            </a:r>
            <a:r>
              <a:rPr lang="en-US" altLang="zh-CN" dirty="0">
                <a:solidFill>
                  <a:srgbClr val="0033CC"/>
                </a:solidFill>
                <a:latin typeface="Calibri" pitchFamily="34" charset="0"/>
                <a:ea typeface="Arial Unicode MS" pitchFamily="34" charset="-128"/>
                <a:cs typeface="Arial" charset="0"/>
              </a:rPr>
              <a:t>width. The grating period is 100 nm.</a:t>
            </a:r>
            <a:endParaRPr lang="en-US" dirty="0">
              <a:latin typeface="Calibri" pitchFamily="34" charset="0"/>
              <a:ea typeface="Arial Unicode MS" pitchFamily="34" charset="-128"/>
              <a:cs typeface="Arial" charset="0"/>
            </a:endParaRPr>
          </a:p>
        </p:txBody>
      </p:sp>
      <p:sp>
        <p:nvSpPr>
          <p:cNvPr id="28679" name="Rectangle 9"/>
          <p:cNvSpPr>
            <a:spLocks noChangeArrowheads="1"/>
          </p:cNvSpPr>
          <p:nvPr/>
        </p:nvSpPr>
        <p:spPr bwMode="auto">
          <a:xfrm>
            <a:off x="4572000" y="4191000"/>
            <a:ext cx="4343400" cy="646113"/>
          </a:xfrm>
          <a:prstGeom prst="rect">
            <a:avLst/>
          </a:prstGeom>
          <a:noFill/>
          <a:ln w="9525">
            <a:noFill/>
            <a:miter lim="800000"/>
            <a:headEnd/>
            <a:tailEnd/>
          </a:ln>
        </p:spPr>
        <p:txBody>
          <a:bodyPr>
            <a:spAutoFit/>
          </a:bodyPr>
          <a:lstStyle/>
          <a:p>
            <a:r>
              <a:rPr lang="en-US" altLang="zh-CN">
                <a:solidFill>
                  <a:srgbClr val="0033CC"/>
                </a:solidFill>
                <a:latin typeface="Calibri" pitchFamily="34" charset="0"/>
                <a:ea typeface="Arial Unicode MS" pitchFamily="34" charset="-128"/>
                <a:cs typeface="Arial" charset="0"/>
              </a:rPr>
              <a:t>The narrow gap of only </a:t>
            </a:r>
            <a:r>
              <a:rPr lang="en-US" altLang="zh-CN">
                <a:solidFill>
                  <a:srgbClr val="FF0000"/>
                </a:solidFill>
                <a:latin typeface="Calibri" pitchFamily="34" charset="0"/>
                <a:ea typeface="Arial Unicode MS" pitchFamily="34" charset="-128"/>
                <a:cs typeface="Arial" charset="0"/>
              </a:rPr>
              <a:t>~8 nm-wide </a:t>
            </a:r>
            <a:r>
              <a:rPr lang="en-US" altLang="zh-CN">
                <a:solidFill>
                  <a:srgbClr val="0033CC"/>
                </a:solidFill>
                <a:latin typeface="Calibri" pitchFamily="34" charset="0"/>
                <a:ea typeface="Arial Unicode MS" pitchFamily="34" charset="-128"/>
                <a:cs typeface="Arial" charset="0"/>
              </a:rPr>
              <a:t>in PMGI was faithfully duplicated into the UV-resist.</a:t>
            </a:r>
            <a:endParaRPr lang="en-US">
              <a:latin typeface="Calibri" pitchFamily="34" charset="0"/>
              <a:ea typeface="Arial Unicode MS" pitchFamily="34" charset="-128"/>
              <a:cs typeface="Arial" charset="0"/>
            </a:endParaRPr>
          </a:p>
        </p:txBody>
      </p:sp>
      <p:sp>
        <p:nvSpPr>
          <p:cNvPr id="28680" name="TextBox 10"/>
          <p:cNvSpPr txBox="1">
            <a:spLocks noChangeArrowheads="1"/>
          </p:cNvSpPr>
          <p:nvPr/>
        </p:nvSpPr>
        <p:spPr bwMode="auto">
          <a:xfrm>
            <a:off x="533400" y="5189538"/>
            <a:ext cx="8001000" cy="830262"/>
          </a:xfrm>
          <a:prstGeom prst="rect">
            <a:avLst/>
          </a:prstGeom>
          <a:noFill/>
          <a:ln w="9525">
            <a:noFill/>
            <a:miter lim="800000"/>
            <a:headEnd/>
            <a:tailEnd/>
          </a:ln>
        </p:spPr>
        <p:txBody>
          <a:bodyPr>
            <a:spAutoFit/>
          </a:bodyPr>
          <a:lstStyle/>
          <a:p>
            <a:r>
              <a:rPr lang="en-US" altLang="zh-CN" sz="2400">
                <a:solidFill>
                  <a:srgbClr val="C00000"/>
                </a:solidFill>
                <a:latin typeface="Calibri" pitchFamily="34" charset="0"/>
                <a:ea typeface="Arial Unicode MS" pitchFamily="34" charset="-128"/>
                <a:cs typeface="Arial" charset="0"/>
              </a:rPr>
              <a:t>The resolution of the current process is below 10 nm, without the need of applied pressure, vacuum, or high temperature.</a:t>
            </a:r>
            <a:endParaRPr lang="en-US" sz="2400">
              <a:solidFill>
                <a:srgbClr val="C00000"/>
              </a:solidFill>
              <a:latin typeface="Calibri" pitchFamily="34" charset="0"/>
              <a:ea typeface="Arial Unicode MS" pitchFamily="34" charset="-128"/>
              <a:cs typeface="Arial" charset="0"/>
            </a:endParaRPr>
          </a:p>
        </p:txBody>
      </p:sp>
      <p:sp>
        <p:nvSpPr>
          <p:cNvPr id="28681" name="TextBox 11"/>
          <p:cNvSpPr txBox="1">
            <a:spLocks noChangeArrowheads="1"/>
          </p:cNvSpPr>
          <p:nvPr/>
        </p:nvSpPr>
        <p:spPr bwMode="auto">
          <a:xfrm>
            <a:off x="1143000" y="838200"/>
            <a:ext cx="6545263" cy="369888"/>
          </a:xfrm>
          <a:prstGeom prst="rect">
            <a:avLst/>
          </a:prstGeom>
          <a:noFill/>
          <a:ln w="9525">
            <a:noFill/>
            <a:miter lim="800000"/>
            <a:headEnd/>
            <a:tailEnd/>
          </a:ln>
        </p:spPr>
        <p:txBody>
          <a:bodyPr wrap="none">
            <a:spAutoFit/>
          </a:bodyPr>
          <a:lstStyle/>
          <a:p>
            <a:r>
              <a:rPr lang="en-US">
                <a:solidFill>
                  <a:srgbClr val="0033CC"/>
                </a:solidFill>
              </a:rPr>
              <a:t>Here mold is fabricated by electron beam lithography in PMGI</a:t>
            </a:r>
          </a:p>
        </p:txBody>
      </p:sp>
      <p:sp>
        <p:nvSpPr>
          <p:cNvPr id="28682" name="TextBox 11"/>
          <p:cNvSpPr txBox="1">
            <a:spLocks noChangeArrowheads="1"/>
          </p:cNvSpPr>
          <p:nvPr/>
        </p:nvSpPr>
        <p:spPr bwMode="auto">
          <a:xfrm>
            <a:off x="3352800" y="6473825"/>
            <a:ext cx="4199676" cy="307777"/>
          </a:xfrm>
          <a:prstGeom prst="rect">
            <a:avLst/>
          </a:prstGeom>
          <a:noFill/>
          <a:ln w="9525">
            <a:noFill/>
            <a:miter lim="800000"/>
            <a:headEnd/>
            <a:tailEnd/>
          </a:ln>
        </p:spPr>
        <p:txBody>
          <a:bodyPr wrap="none">
            <a:spAutoFit/>
          </a:bodyPr>
          <a:lstStyle/>
          <a:p>
            <a:r>
              <a:rPr lang="en-US" sz="1400" dirty="0" smtClean="0"/>
              <a:t>Zhang and Cui, Microelectronic </a:t>
            </a:r>
            <a:r>
              <a:rPr lang="en-US" sz="1400" dirty="0"/>
              <a:t>Engineering, 2011.</a:t>
            </a:r>
          </a:p>
        </p:txBody>
      </p:sp>
      <p:sp>
        <p:nvSpPr>
          <p:cNvPr id="11" name="Slide Number Placeholder 10"/>
          <p:cNvSpPr>
            <a:spLocks noGrp="1"/>
          </p:cNvSpPr>
          <p:nvPr>
            <p:ph type="sldNum" sz="quarter" idx="12"/>
          </p:nvPr>
        </p:nvSpPr>
        <p:spPr/>
        <p:txBody>
          <a:bodyPr/>
          <a:lstStyle/>
          <a:p>
            <a:pPr>
              <a:defRPr/>
            </a:pPr>
            <a:fld id="{A6AE3925-5540-42F0-AE09-FCBC1D0D0415}"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457200" y="1676400"/>
            <a:ext cx="8305800" cy="3801041"/>
          </a:xfrm>
          <a:prstGeom prst="rect">
            <a:avLst/>
          </a:prstGeom>
          <a:noFill/>
          <a:ln w="9525">
            <a:noFill/>
            <a:miter lim="800000"/>
            <a:headEnd/>
            <a:tailEnd/>
          </a:ln>
        </p:spPr>
        <p:txBody>
          <a:bodyPr wrap="square">
            <a:spAutoFit/>
          </a:bodyPr>
          <a:lstStyle/>
          <a:p>
            <a:pPr marL="342900" indent="-342900">
              <a:spcAft>
                <a:spcPts val="600"/>
              </a:spcAft>
              <a:buFontTx/>
              <a:buAutoNum type="arabicPeriod"/>
            </a:pPr>
            <a:r>
              <a:rPr lang="en-US" sz="2400" dirty="0" smtClean="0">
                <a:solidFill>
                  <a:srgbClr val="0033CC"/>
                </a:solidFill>
                <a:latin typeface="Calibri" pitchFamily="34" charset="0"/>
              </a:rPr>
              <a:t>Overview of nanofabrication process</a:t>
            </a:r>
          </a:p>
          <a:p>
            <a:pPr marL="342900" indent="-342900">
              <a:spcAft>
                <a:spcPts val="600"/>
              </a:spcAft>
              <a:buFontTx/>
              <a:buAutoNum type="arabicPeriod"/>
            </a:pPr>
            <a:r>
              <a:rPr lang="en-US" sz="2400" dirty="0" smtClean="0">
                <a:solidFill>
                  <a:srgbClr val="0033CC"/>
                </a:solidFill>
                <a:latin typeface="Calibri" pitchFamily="34" charset="0"/>
              </a:rPr>
              <a:t>Electron </a:t>
            </a:r>
            <a:r>
              <a:rPr lang="en-US" sz="2400" dirty="0">
                <a:solidFill>
                  <a:srgbClr val="0033CC"/>
                </a:solidFill>
                <a:latin typeface="Calibri" pitchFamily="34" charset="0"/>
              </a:rPr>
              <a:t>beam lithography using polystyrene and PMMA monolayer </a:t>
            </a:r>
            <a:r>
              <a:rPr lang="en-US" sz="2400" dirty="0" smtClean="0">
                <a:solidFill>
                  <a:srgbClr val="0033CC"/>
                </a:solidFill>
                <a:latin typeface="Calibri" pitchFamily="34" charset="0"/>
              </a:rPr>
              <a:t>brush resist</a:t>
            </a:r>
            <a:endParaRPr lang="en-US" sz="2400" dirty="0">
              <a:solidFill>
                <a:srgbClr val="0033CC"/>
              </a:solidFill>
              <a:latin typeface="Calibri" pitchFamily="34" charset="0"/>
            </a:endParaRPr>
          </a:p>
          <a:p>
            <a:pPr marL="342900" indent="-342900">
              <a:spcAft>
                <a:spcPts val="600"/>
              </a:spcAft>
              <a:buFontTx/>
              <a:buAutoNum type="arabicPeriod"/>
            </a:pPr>
            <a:r>
              <a:rPr lang="en-US" sz="2400" dirty="0">
                <a:solidFill>
                  <a:srgbClr val="0033CC"/>
                </a:solidFill>
                <a:latin typeface="Calibri" pitchFamily="34" charset="0"/>
              </a:rPr>
              <a:t>Nanoimprint lithography using polymer mold</a:t>
            </a:r>
          </a:p>
          <a:p>
            <a:pPr marL="342900" indent="-342900">
              <a:spcAft>
                <a:spcPts val="600"/>
              </a:spcAft>
              <a:buFontTx/>
              <a:buAutoNum type="arabicPeriod"/>
            </a:pPr>
            <a:r>
              <a:rPr lang="en-US" sz="2400" dirty="0" smtClean="0">
                <a:solidFill>
                  <a:srgbClr val="FF0000"/>
                </a:solidFill>
                <a:latin typeface="Calibri" pitchFamily="34" charset="0"/>
              </a:rPr>
              <a:t>Nano-structured surface </a:t>
            </a:r>
            <a:r>
              <a:rPr lang="en-US" sz="2400" dirty="0">
                <a:solidFill>
                  <a:srgbClr val="FF0000"/>
                </a:solidFill>
                <a:latin typeface="Calibri" pitchFamily="34" charset="0"/>
              </a:rPr>
              <a:t>plasmon resonance (SPR) </a:t>
            </a:r>
            <a:r>
              <a:rPr lang="en-US" sz="2400" dirty="0" smtClean="0">
                <a:solidFill>
                  <a:srgbClr val="FF0000"/>
                </a:solidFill>
                <a:latin typeface="Calibri" pitchFamily="34" charset="0"/>
              </a:rPr>
              <a:t>bio-sensor</a:t>
            </a:r>
          </a:p>
          <a:p>
            <a:pPr marL="342900" indent="-342900">
              <a:spcAft>
                <a:spcPts val="600"/>
              </a:spcAft>
              <a:buFontTx/>
              <a:buAutoNum type="arabicPeriod"/>
            </a:pPr>
            <a:r>
              <a:rPr lang="en-US" sz="2400" dirty="0" smtClean="0">
                <a:solidFill>
                  <a:srgbClr val="0033CC"/>
                </a:solidFill>
                <a:latin typeface="Calibri" pitchFamily="34" charset="0"/>
              </a:rPr>
              <a:t>Nano-prism and bow-tie structure for chemical sensor based on surface enhanced Raman scattering (SERS)</a:t>
            </a:r>
          </a:p>
          <a:p>
            <a:pPr marL="342900" indent="-342900">
              <a:spcAft>
                <a:spcPts val="600"/>
              </a:spcAft>
              <a:buFontTx/>
              <a:buAutoNum type="arabicPeriod"/>
            </a:pPr>
            <a:r>
              <a:rPr lang="en-US" sz="2400" dirty="0" smtClean="0">
                <a:solidFill>
                  <a:srgbClr val="0033CC"/>
                </a:solidFill>
                <a:latin typeface="Calibri" pitchFamily="34" charset="0"/>
              </a:rPr>
              <a:t>Bio-sensor based on extraordinary optical transmission (EOT) through periodic hole array in Au</a:t>
            </a:r>
          </a:p>
        </p:txBody>
      </p:sp>
      <p:sp>
        <p:nvSpPr>
          <p:cNvPr id="3" name="Slide Number Placeholder 2"/>
          <p:cNvSpPr>
            <a:spLocks noGrp="1"/>
          </p:cNvSpPr>
          <p:nvPr>
            <p:ph type="sldNum" sz="quarter" idx="12"/>
          </p:nvPr>
        </p:nvSpPr>
        <p:spPr/>
        <p:txBody>
          <a:bodyPr/>
          <a:lstStyle/>
          <a:p>
            <a:pPr>
              <a:defRPr/>
            </a:pPr>
            <a:fld id="{810654BF-7EE6-4114-949F-378E6B9CFBAB}" type="slidenum">
              <a:rPr lang="en-US" smtClean="0"/>
              <a:pPr>
                <a:defRPr/>
              </a:pPr>
              <a:t>23</a:t>
            </a:fld>
            <a:endParaRPr lang="en-US"/>
          </a:p>
        </p:txBody>
      </p:sp>
      <p:sp>
        <p:nvSpPr>
          <p:cNvPr id="7172" name="Text Box 93"/>
          <p:cNvSpPr txBox="1">
            <a:spLocks noChangeArrowheads="1"/>
          </p:cNvSpPr>
          <p:nvPr/>
        </p:nvSpPr>
        <p:spPr bwMode="auto">
          <a:xfrm>
            <a:off x="3886200" y="457200"/>
            <a:ext cx="1371600" cy="519113"/>
          </a:xfrm>
          <a:prstGeom prst="rect">
            <a:avLst/>
          </a:prstGeom>
          <a:noFill/>
          <a:ln w="9525">
            <a:noFill/>
            <a:miter lim="800000"/>
            <a:headEnd/>
            <a:tailEnd/>
          </a:ln>
        </p:spPr>
        <p:txBody>
          <a:bodyPr>
            <a:spAutoFit/>
          </a:bodyPr>
          <a:lstStyle/>
          <a:p>
            <a:pPr>
              <a:spcBef>
                <a:spcPct val="50000"/>
              </a:spcBef>
            </a:pPr>
            <a:r>
              <a:rPr lang="en-US" sz="2800">
                <a:solidFill>
                  <a:srgbClr val="0033CC"/>
                </a:solidFill>
                <a:latin typeface="Calibri" pitchFamily="34" charset="0"/>
                <a:cs typeface="Angsana New" pitchFamily="18" charset="-34"/>
              </a:rPr>
              <a:t>Outline</a:t>
            </a:r>
            <a:endParaRPr lang="th-TH" sz="2800">
              <a:solidFill>
                <a:srgbClr val="0033CC"/>
              </a:solidFill>
              <a:latin typeface="Calibri" pitchFamily="34" charset="0"/>
              <a:cs typeface="Angsana New" pitchFamily="18" charset="-34"/>
            </a:endParaRP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1054"/>
          <p:cNvSpPr txBox="1">
            <a:spLocks noChangeArrowheads="1"/>
          </p:cNvSpPr>
          <p:nvPr/>
        </p:nvSpPr>
        <p:spPr bwMode="auto">
          <a:xfrm>
            <a:off x="2286000" y="85725"/>
            <a:ext cx="5156200" cy="523875"/>
          </a:xfrm>
          <a:prstGeom prst="rect">
            <a:avLst/>
          </a:prstGeom>
          <a:noFill/>
          <a:ln w="9525">
            <a:noFill/>
            <a:miter lim="800000"/>
            <a:headEnd/>
            <a:tailEnd/>
          </a:ln>
        </p:spPr>
        <p:txBody>
          <a:bodyPr wrap="none">
            <a:spAutoFit/>
          </a:bodyPr>
          <a:lstStyle/>
          <a:p>
            <a:r>
              <a:rPr lang="en-US" sz="2800">
                <a:solidFill>
                  <a:srgbClr val="0033CC"/>
                </a:solidFill>
              </a:rPr>
              <a:t>Plasmon: “bulk”, surface, localized</a:t>
            </a:r>
          </a:p>
        </p:txBody>
      </p:sp>
      <p:sp>
        <p:nvSpPr>
          <p:cNvPr id="2054" name="Text Box 1075"/>
          <p:cNvSpPr txBox="1">
            <a:spLocks noChangeArrowheads="1"/>
          </p:cNvSpPr>
          <p:nvPr/>
        </p:nvSpPr>
        <p:spPr bwMode="auto">
          <a:xfrm>
            <a:off x="228600" y="685800"/>
            <a:ext cx="5715000" cy="677863"/>
          </a:xfrm>
          <a:prstGeom prst="rect">
            <a:avLst/>
          </a:prstGeom>
          <a:solidFill>
            <a:schemeClr val="bg1"/>
          </a:solidFill>
          <a:ln w="9525">
            <a:noFill/>
            <a:miter lim="800000"/>
            <a:headEnd/>
            <a:tailEnd/>
          </a:ln>
        </p:spPr>
        <p:txBody>
          <a:bodyPr wrap="square">
            <a:spAutoFit/>
          </a:bodyPr>
          <a:lstStyle/>
          <a:p>
            <a:pPr marL="115888"/>
            <a:r>
              <a:rPr lang="en-US" sz="2000" dirty="0">
                <a:solidFill>
                  <a:srgbClr val="FF3300"/>
                </a:solidFill>
              </a:rPr>
              <a:t>Plasmon: </a:t>
            </a:r>
            <a:r>
              <a:rPr lang="en-US" sz="2000" i="1" dirty="0">
                <a:solidFill>
                  <a:srgbClr val="FF3300"/>
                </a:solidFill>
              </a:rPr>
              <a:t>collective</a:t>
            </a:r>
            <a:r>
              <a:rPr lang="en-US" sz="2000" dirty="0">
                <a:solidFill>
                  <a:srgbClr val="FF3300"/>
                </a:solidFill>
              </a:rPr>
              <a:t> oscillation of free electrons</a:t>
            </a:r>
          </a:p>
          <a:p>
            <a:pPr marL="115888"/>
            <a:r>
              <a:rPr lang="en-US" dirty="0">
                <a:solidFill>
                  <a:srgbClr val="0033CC"/>
                </a:solidFill>
              </a:rPr>
              <a:t>(very different from </a:t>
            </a:r>
            <a:r>
              <a:rPr lang="en-US" i="1" dirty="0">
                <a:solidFill>
                  <a:srgbClr val="0033CC"/>
                </a:solidFill>
              </a:rPr>
              <a:t>plasma</a:t>
            </a:r>
            <a:r>
              <a:rPr lang="en-US" dirty="0">
                <a:solidFill>
                  <a:srgbClr val="0033CC"/>
                </a:solidFill>
              </a:rPr>
              <a:t> TV (ionized gas))</a:t>
            </a:r>
          </a:p>
        </p:txBody>
      </p:sp>
      <p:sp>
        <p:nvSpPr>
          <p:cNvPr id="2055" name="Line 1099"/>
          <p:cNvSpPr>
            <a:spLocks noChangeAspect="1" noChangeShapeType="1"/>
          </p:cNvSpPr>
          <p:nvPr/>
        </p:nvSpPr>
        <p:spPr bwMode="auto">
          <a:xfrm flipV="1">
            <a:off x="228600" y="3108325"/>
            <a:ext cx="838200" cy="0"/>
          </a:xfrm>
          <a:prstGeom prst="line">
            <a:avLst/>
          </a:prstGeom>
          <a:noFill/>
          <a:ln w="50800">
            <a:solidFill>
              <a:srgbClr val="009900"/>
            </a:solidFill>
            <a:round/>
            <a:headEnd/>
            <a:tailEnd type="triangle" w="med" len="med"/>
          </a:ln>
        </p:spPr>
        <p:txBody>
          <a:bodyPr>
            <a:spAutoFit/>
          </a:bodyPr>
          <a:lstStyle/>
          <a:p>
            <a:endParaRPr lang="en-US"/>
          </a:p>
        </p:txBody>
      </p:sp>
      <p:sp>
        <p:nvSpPr>
          <p:cNvPr id="2056" name="Text Box 1100"/>
          <p:cNvSpPr txBox="1">
            <a:spLocks noChangeAspect="1" noChangeArrowheads="1"/>
          </p:cNvSpPr>
          <p:nvPr/>
        </p:nvSpPr>
        <p:spPr bwMode="auto">
          <a:xfrm>
            <a:off x="304800" y="2678113"/>
            <a:ext cx="539750" cy="366712"/>
          </a:xfrm>
          <a:prstGeom prst="rect">
            <a:avLst/>
          </a:prstGeom>
          <a:noFill/>
          <a:ln w="25400">
            <a:noFill/>
            <a:miter lim="800000"/>
            <a:headEnd/>
            <a:tailEnd/>
          </a:ln>
        </p:spPr>
        <p:txBody>
          <a:bodyPr wrap="none">
            <a:spAutoFit/>
          </a:bodyPr>
          <a:lstStyle/>
          <a:p>
            <a:pPr>
              <a:spcBef>
                <a:spcPct val="50000"/>
              </a:spcBef>
            </a:pPr>
            <a:r>
              <a:rPr lang="en-US">
                <a:solidFill>
                  <a:srgbClr val="009900"/>
                </a:solidFill>
              </a:rPr>
              <a:t>E</a:t>
            </a:r>
            <a:r>
              <a:rPr lang="en-US" baseline="-25000">
                <a:solidFill>
                  <a:srgbClr val="009900"/>
                </a:solidFill>
              </a:rPr>
              <a:t>ext</a:t>
            </a:r>
            <a:endParaRPr lang="en-US">
              <a:solidFill>
                <a:srgbClr val="009900"/>
              </a:solidFill>
            </a:endParaRPr>
          </a:p>
        </p:txBody>
      </p:sp>
      <p:sp>
        <p:nvSpPr>
          <p:cNvPr id="2057" name="Rectangle 1109"/>
          <p:cNvSpPr>
            <a:spLocks noChangeAspect="1" noChangeArrowheads="1"/>
          </p:cNvSpPr>
          <p:nvPr/>
        </p:nvSpPr>
        <p:spPr bwMode="auto">
          <a:xfrm>
            <a:off x="1649413" y="2559050"/>
            <a:ext cx="1374775" cy="1008063"/>
          </a:xfrm>
          <a:prstGeom prst="rect">
            <a:avLst/>
          </a:prstGeom>
          <a:solidFill>
            <a:srgbClr val="FF0000">
              <a:alpha val="50195"/>
            </a:srgbClr>
          </a:solidFill>
          <a:ln w="38100">
            <a:solidFill>
              <a:srgbClr val="FF0000"/>
            </a:solidFill>
            <a:miter lim="800000"/>
            <a:headEnd/>
            <a:tailEnd/>
          </a:ln>
        </p:spPr>
        <p:txBody>
          <a:bodyPr wrap="none" anchor="ctr"/>
          <a:lstStyle/>
          <a:p>
            <a:endParaRPr lang="en-US"/>
          </a:p>
        </p:txBody>
      </p:sp>
      <p:sp>
        <p:nvSpPr>
          <p:cNvPr id="2058" name="Line 1110"/>
          <p:cNvSpPr>
            <a:spLocks noChangeAspect="1" noChangeShapeType="1"/>
          </p:cNvSpPr>
          <p:nvPr/>
        </p:nvSpPr>
        <p:spPr bwMode="auto">
          <a:xfrm>
            <a:off x="3216275" y="2559050"/>
            <a:ext cx="3175" cy="158750"/>
          </a:xfrm>
          <a:prstGeom prst="line">
            <a:avLst/>
          </a:prstGeom>
          <a:noFill/>
          <a:ln w="38100">
            <a:solidFill>
              <a:srgbClr val="FF0000"/>
            </a:solidFill>
            <a:round/>
            <a:headEnd/>
            <a:tailEnd/>
          </a:ln>
        </p:spPr>
        <p:txBody>
          <a:bodyPr>
            <a:spAutoFit/>
          </a:bodyPr>
          <a:lstStyle/>
          <a:p>
            <a:endParaRPr lang="en-US"/>
          </a:p>
        </p:txBody>
      </p:sp>
      <p:sp>
        <p:nvSpPr>
          <p:cNvPr id="2059" name="Line 1111"/>
          <p:cNvSpPr>
            <a:spLocks noChangeAspect="1" noChangeShapeType="1"/>
          </p:cNvSpPr>
          <p:nvPr/>
        </p:nvSpPr>
        <p:spPr bwMode="auto">
          <a:xfrm flipH="1">
            <a:off x="3141663" y="2638425"/>
            <a:ext cx="157162" cy="0"/>
          </a:xfrm>
          <a:prstGeom prst="line">
            <a:avLst/>
          </a:prstGeom>
          <a:noFill/>
          <a:ln w="38100">
            <a:solidFill>
              <a:srgbClr val="FF0000"/>
            </a:solidFill>
            <a:round/>
            <a:headEnd/>
            <a:tailEnd/>
          </a:ln>
        </p:spPr>
        <p:txBody>
          <a:bodyPr>
            <a:spAutoFit/>
          </a:bodyPr>
          <a:lstStyle/>
          <a:p>
            <a:endParaRPr lang="en-US"/>
          </a:p>
        </p:txBody>
      </p:sp>
      <p:sp>
        <p:nvSpPr>
          <p:cNvPr id="2060" name="Line 1112"/>
          <p:cNvSpPr>
            <a:spLocks noChangeAspect="1" noChangeShapeType="1"/>
          </p:cNvSpPr>
          <p:nvPr/>
        </p:nvSpPr>
        <p:spPr bwMode="auto">
          <a:xfrm>
            <a:off x="3216275" y="2859088"/>
            <a:ext cx="3175" cy="158750"/>
          </a:xfrm>
          <a:prstGeom prst="line">
            <a:avLst/>
          </a:prstGeom>
          <a:noFill/>
          <a:ln w="38100">
            <a:solidFill>
              <a:srgbClr val="FF0000"/>
            </a:solidFill>
            <a:round/>
            <a:headEnd/>
            <a:tailEnd/>
          </a:ln>
        </p:spPr>
        <p:txBody>
          <a:bodyPr>
            <a:spAutoFit/>
          </a:bodyPr>
          <a:lstStyle/>
          <a:p>
            <a:endParaRPr lang="en-US"/>
          </a:p>
        </p:txBody>
      </p:sp>
      <p:sp>
        <p:nvSpPr>
          <p:cNvPr id="2061" name="Line 1113"/>
          <p:cNvSpPr>
            <a:spLocks noChangeAspect="1" noChangeShapeType="1"/>
          </p:cNvSpPr>
          <p:nvPr/>
        </p:nvSpPr>
        <p:spPr bwMode="auto">
          <a:xfrm flipH="1">
            <a:off x="3141663" y="2938463"/>
            <a:ext cx="157162" cy="0"/>
          </a:xfrm>
          <a:prstGeom prst="line">
            <a:avLst/>
          </a:prstGeom>
          <a:noFill/>
          <a:ln w="38100">
            <a:solidFill>
              <a:srgbClr val="FF0000"/>
            </a:solidFill>
            <a:round/>
            <a:headEnd/>
            <a:tailEnd/>
          </a:ln>
        </p:spPr>
        <p:txBody>
          <a:bodyPr>
            <a:spAutoFit/>
          </a:bodyPr>
          <a:lstStyle/>
          <a:p>
            <a:endParaRPr lang="en-US"/>
          </a:p>
        </p:txBody>
      </p:sp>
      <p:sp>
        <p:nvSpPr>
          <p:cNvPr id="2062" name="Line 1114"/>
          <p:cNvSpPr>
            <a:spLocks noChangeAspect="1" noChangeShapeType="1"/>
          </p:cNvSpPr>
          <p:nvPr/>
        </p:nvSpPr>
        <p:spPr bwMode="auto">
          <a:xfrm>
            <a:off x="3216275" y="3133725"/>
            <a:ext cx="3175" cy="158750"/>
          </a:xfrm>
          <a:prstGeom prst="line">
            <a:avLst/>
          </a:prstGeom>
          <a:noFill/>
          <a:ln w="38100">
            <a:solidFill>
              <a:srgbClr val="FF0000"/>
            </a:solidFill>
            <a:round/>
            <a:headEnd/>
            <a:tailEnd/>
          </a:ln>
        </p:spPr>
        <p:txBody>
          <a:bodyPr>
            <a:spAutoFit/>
          </a:bodyPr>
          <a:lstStyle/>
          <a:p>
            <a:endParaRPr lang="en-US"/>
          </a:p>
        </p:txBody>
      </p:sp>
      <p:sp>
        <p:nvSpPr>
          <p:cNvPr id="2063" name="Line 1115"/>
          <p:cNvSpPr>
            <a:spLocks noChangeAspect="1" noChangeShapeType="1"/>
          </p:cNvSpPr>
          <p:nvPr/>
        </p:nvSpPr>
        <p:spPr bwMode="auto">
          <a:xfrm flipH="1">
            <a:off x="3141663" y="3214688"/>
            <a:ext cx="157162" cy="0"/>
          </a:xfrm>
          <a:prstGeom prst="line">
            <a:avLst/>
          </a:prstGeom>
          <a:noFill/>
          <a:ln w="38100">
            <a:solidFill>
              <a:srgbClr val="FF0000"/>
            </a:solidFill>
            <a:round/>
            <a:headEnd/>
            <a:tailEnd/>
          </a:ln>
        </p:spPr>
        <p:txBody>
          <a:bodyPr>
            <a:spAutoFit/>
          </a:bodyPr>
          <a:lstStyle/>
          <a:p>
            <a:endParaRPr lang="en-US"/>
          </a:p>
        </p:txBody>
      </p:sp>
      <p:sp>
        <p:nvSpPr>
          <p:cNvPr id="2064" name="Line 1116"/>
          <p:cNvSpPr>
            <a:spLocks noChangeAspect="1" noChangeShapeType="1"/>
          </p:cNvSpPr>
          <p:nvPr/>
        </p:nvSpPr>
        <p:spPr bwMode="auto">
          <a:xfrm>
            <a:off x="3216275" y="3408363"/>
            <a:ext cx="3175" cy="158750"/>
          </a:xfrm>
          <a:prstGeom prst="line">
            <a:avLst/>
          </a:prstGeom>
          <a:noFill/>
          <a:ln w="38100">
            <a:solidFill>
              <a:srgbClr val="FF0000"/>
            </a:solidFill>
            <a:round/>
            <a:headEnd/>
            <a:tailEnd/>
          </a:ln>
        </p:spPr>
        <p:txBody>
          <a:bodyPr>
            <a:spAutoFit/>
          </a:bodyPr>
          <a:lstStyle/>
          <a:p>
            <a:endParaRPr lang="en-US"/>
          </a:p>
        </p:txBody>
      </p:sp>
      <p:sp>
        <p:nvSpPr>
          <p:cNvPr id="2065" name="Line 1117"/>
          <p:cNvSpPr>
            <a:spLocks noChangeAspect="1" noChangeShapeType="1"/>
          </p:cNvSpPr>
          <p:nvPr/>
        </p:nvSpPr>
        <p:spPr bwMode="auto">
          <a:xfrm flipH="1">
            <a:off x="3141663" y="3489325"/>
            <a:ext cx="157162" cy="0"/>
          </a:xfrm>
          <a:prstGeom prst="line">
            <a:avLst/>
          </a:prstGeom>
          <a:noFill/>
          <a:ln w="38100">
            <a:solidFill>
              <a:srgbClr val="FF0000"/>
            </a:solidFill>
            <a:round/>
            <a:headEnd/>
            <a:tailEnd/>
          </a:ln>
        </p:spPr>
        <p:txBody>
          <a:bodyPr>
            <a:spAutoFit/>
          </a:bodyPr>
          <a:lstStyle/>
          <a:p>
            <a:endParaRPr lang="en-US"/>
          </a:p>
        </p:txBody>
      </p:sp>
      <p:sp>
        <p:nvSpPr>
          <p:cNvPr id="2066" name="Rectangle 1108"/>
          <p:cNvSpPr>
            <a:spLocks noChangeAspect="1" noChangeArrowheads="1"/>
          </p:cNvSpPr>
          <p:nvPr/>
        </p:nvSpPr>
        <p:spPr bwMode="auto">
          <a:xfrm>
            <a:off x="1466850" y="2559050"/>
            <a:ext cx="1374775" cy="1008063"/>
          </a:xfrm>
          <a:prstGeom prst="rect">
            <a:avLst/>
          </a:prstGeom>
          <a:solidFill>
            <a:srgbClr val="0000FF">
              <a:alpha val="50195"/>
            </a:srgbClr>
          </a:solidFill>
          <a:ln w="38100">
            <a:solidFill>
              <a:srgbClr val="0000FF"/>
            </a:solidFill>
            <a:miter lim="800000"/>
            <a:headEnd/>
            <a:tailEnd/>
          </a:ln>
        </p:spPr>
        <p:txBody>
          <a:bodyPr wrap="none" anchor="ctr"/>
          <a:lstStyle/>
          <a:p>
            <a:pPr algn="ctr"/>
            <a:endParaRPr lang="en-CA"/>
          </a:p>
        </p:txBody>
      </p:sp>
      <p:sp>
        <p:nvSpPr>
          <p:cNvPr id="2067" name="Line 1119"/>
          <p:cNvSpPr>
            <a:spLocks noChangeAspect="1" noChangeShapeType="1"/>
          </p:cNvSpPr>
          <p:nvPr/>
        </p:nvSpPr>
        <p:spPr bwMode="auto">
          <a:xfrm flipH="1">
            <a:off x="1192213" y="2638425"/>
            <a:ext cx="157162" cy="0"/>
          </a:xfrm>
          <a:prstGeom prst="line">
            <a:avLst/>
          </a:prstGeom>
          <a:noFill/>
          <a:ln w="38100">
            <a:solidFill>
              <a:srgbClr val="0000FF"/>
            </a:solidFill>
            <a:round/>
            <a:headEnd/>
            <a:tailEnd/>
          </a:ln>
        </p:spPr>
        <p:txBody>
          <a:bodyPr>
            <a:spAutoFit/>
          </a:bodyPr>
          <a:lstStyle/>
          <a:p>
            <a:endParaRPr lang="en-US"/>
          </a:p>
        </p:txBody>
      </p:sp>
      <p:sp>
        <p:nvSpPr>
          <p:cNvPr id="2068" name="Line 1121"/>
          <p:cNvSpPr>
            <a:spLocks noChangeAspect="1" noChangeShapeType="1"/>
          </p:cNvSpPr>
          <p:nvPr/>
        </p:nvSpPr>
        <p:spPr bwMode="auto">
          <a:xfrm flipH="1">
            <a:off x="1192213" y="2938463"/>
            <a:ext cx="157162" cy="0"/>
          </a:xfrm>
          <a:prstGeom prst="line">
            <a:avLst/>
          </a:prstGeom>
          <a:noFill/>
          <a:ln w="38100">
            <a:solidFill>
              <a:srgbClr val="0000FF"/>
            </a:solidFill>
            <a:round/>
            <a:headEnd/>
            <a:tailEnd/>
          </a:ln>
        </p:spPr>
        <p:txBody>
          <a:bodyPr>
            <a:spAutoFit/>
          </a:bodyPr>
          <a:lstStyle/>
          <a:p>
            <a:endParaRPr lang="en-US"/>
          </a:p>
        </p:txBody>
      </p:sp>
      <p:sp>
        <p:nvSpPr>
          <p:cNvPr id="2069" name="Line 1123"/>
          <p:cNvSpPr>
            <a:spLocks noChangeAspect="1" noChangeShapeType="1"/>
          </p:cNvSpPr>
          <p:nvPr/>
        </p:nvSpPr>
        <p:spPr bwMode="auto">
          <a:xfrm flipH="1">
            <a:off x="1192213" y="3214688"/>
            <a:ext cx="157162" cy="0"/>
          </a:xfrm>
          <a:prstGeom prst="line">
            <a:avLst/>
          </a:prstGeom>
          <a:noFill/>
          <a:ln w="38100">
            <a:solidFill>
              <a:srgbClr val="0000FF"/>
            </a:solidFill>
            <a:round/>
            <a:headEnd/>
            <a:tailEnd/>
          </a:ln>
        </p:spPr>
        <p:txBody>
          <a:bodyPr>
            <a:spAutoFit/>
          </a:bodyPr>
          <a:lstStyle/>
          <a:p>
            <a:endParaRPr lang="en-US"/>
          </a:p>
        </p:txBody>
      </p:sp>
      <p:sp>
        <p:nvSpPr>
          <p:cNvPr id="2070" name="Line 1125"/>
          <p:cNvSpPr>
            <a:spLocks noChangeAspect="1" noChangeShapeType="1"/>
          </p:cNvSpPr>
          <p:nvPr/>
        </p:nvSpPr>
        <p:spPr bwMode="auto">
          <a:xfrm flipH="1">
            <a:off x="1192213" y="3489325"/>
            <a:ext cx="157162" cy="0"/>
          </a:xfrm>
          <a:prstGeom prst="line">
            <a:avLst/>
          </a:prstGeom>
          <a:noFill/>
          <a:ln w="38100">
            <a:solidFill>
              <a:srgbClr val="0000FF"/>
            </a:solidFill>
            <a:round/>
            <a:headEnd/>
            <a:tailEnd/>
          </a:ln>
        </p:spPr>
        <p:txBody>
          <a:bodyPr>
            <a:spAutoFit/>
          </a:bodyPr>
          <a:lstStyle/>
          <a:p>
            <a:endParaRPr lang="en-US"/>
          </a:p>
        </p:txBody>
      </p:sp>
      <p:grpSp>
        <p:nvGrpSpPr>
          <p:cNvPr id="2" name="Group 1192"/>
          <p:cNvGrpSpPr>
            <a:grpSpLocks/>
          </p:cNvGrpSpPr>
          <p:nvPr/>
        </p:nvGrpSpPr>
        <p:grpSpPr bwMode="auto">
          <a:xfrm>
            <a:off x="3657600" y="1600200"/>
            <a:ext cx="4952999" cy="2184400"/>
            <a:chOff x="2304" y="1104"/>
            <a:chExt cx="3120" cy="1376"/>
          </a:xfrm>
        </p:grpSpPr>
        <p:pic>
          <p:nvPicPr>
            <p:cNvPr id="2101" name="Picture 1134" descr="Untitled-1"/>
            <p:cNvPicPr>
              <a:picLocks noChangeAspect="1" noChangeArrowheads="1"/>
            </p:cNvPicPr>
            <p:nvPr/>
          </p:nvPicPr>
          <p:blipFill>
            <a:blip r:embed="rId3" cstate="print"/>
            <a:srcRect/>
            <a:stretch>
              <a:fillRect/>
            </a:stretch>
          </p:blipFill>
          <p:spPr bwMode="auto">
            <a:xfrm>
              <a:off x="2325" y="1104"/>
              <a:ext cx="2907" cy="1376"/>
            </a:xfrm>
            <a:prstGeom prst="rect">
              <a:avLst/>
            </a:prstGeom>
            <a:noFill/>
            <a:ln w="9525">
              <a:noFill/>
              <a:miter lim="800000"/>
              <a:headEnd/>
              <a:tailEnd/>
            </a:ln>
          </p:spPr>
        </p:pic>
        <p:sp>
          <p:nvSpPr>
            <p:cNvPr id="2102" name="Text Box 1132"/>
            <p:cNvSpPr txBox="1">
              <a:spLocks noChangeArrowheads="1"/>
            </p:cNvSpPr>
            <p:nvPr/>
          </p:nvSpPr>
          <p:spPr bwMode="auto">
            <a:xfrm>
              <a:off x="2304" y="1104"/>
              <a:ext cx="3120" cy="233"/>
            </a:xfrm>
            <a:prstGeom prst="rect">
              <a:avLst/>
            </a:prstGeom>
            <a:solidFill>
              <a:schemeClr val="bg1"/>
            </a:solidFill>
            <a:ln w="9525">
              <a:noFill/>
              <a:miter lim="800000"/>
              <a:headEnd/>
              <a:tailEnd/>
            </a:ln>
          </p:spPr>
          <p:txBody>
            <a:bodyPr wrap="square">
              <a:spAutoFit/>
            </a:bodyPr>
            <a:lstStyle/>
            <a:p>
              <a:r>
                <a:rPr lang="en-US" dirty="0">
                  <a:solidFill>
                    <a:srgbClr val="FF3300"/>
                  </a:solidFill>
                </a:rPr>
                <a:t>Surface plasmon</a:t>
              </a:r>
              <a:r>
                <a:rPr lang="en-US" dirty="0">
                  <a:solidFill>
                    <a:srgbClr val="000066"/>
                  </a:solidFill>
                </a:rPr>
                <a:t>: plasmon confined to </a:t>
              </a:r>
              <a:r>
                <a:rPr lang="en-US" dirty="0" smtClean="0">
                  <a:solidFill>
                    <a:srgbClr val="000066"/>
                  </a:solidFill>
                </a:rPr>
                <a:t>surface</a:t>
              </a:r>
              <a:endParaRPr lang="en-US" dirty="0">
                <a:solidFill>
                  <a:srgbClr val="000066"/>
                </a:solidFill>
              </a:endParaRPr>
            </a:p>
          </p:txBody>
        </p:sp>
      </p:grpSp>
      <p:grpSp>
        <p:nvGrpSpPr>
          <p:cNvPr id="3" name="Group 1193"/>
          <p:cNvGrpSpPr>
            <a:grpSpLocks/>
          </p:cNvGrpSpPr>
          <p:nvPr/>
        </p:nvGrpSpPr>
        <p:grpSpPr bwMode="auto">
          <a:xfrm>
            <a:off x="3733800" y="3952875"/>
            <a:ext cx="4724400" cy="2752725"/>
            <a:chOff x="2352" y="2586"/>
            <a:chExt cx="2976" cy="1734"/>
          </a:xfrm>
        </p:grpSpPr>
        <p:pic>
          <p:nvPicPr>
            <p:cNvPr id="2098" name="Picture 1136" descr="Untitled-2"/>
            <p:cNvPicPr>
              <a:picLocks noChangeAspect="1" noChangeArrowheads="1"/>
            </p:cNvPicPr>
            <p:nvPr/>
          </p:nvPicPr>
          <p:blipFill>
            <a:blip r:embed="rId4" cstate="print"/>
            <a:srcRect/>
            <a:stretch>
              <a:fillRect/>
            </a:stretch>
          </p:blipFill>
          <p:spPr bwMode="auto">
            <a:xfrm>
              <a:off x="2352" y="2922"/>
              <a:ext cx="2976" cy="1398"/>
            </a:xfrm>
            <a:prstGeom prst="rect">
              <a:avLst/>
            </a:prstGeom>
            <a:noFill/>
            <a:ln w="9525">
              <a:noFill/>
              <a:miter lim="800000"/>
              <a:headEnd/>
              <a:tailEnd/>
            </a:ln>
          </p:spPr>
        </p:pic>
        <p:sp>
          <p:nvSpPr>
            <p:cNvPr id="2099" name="Text Box 1133"/>
            <p:cNvSpPr txBox="1">
              <a:spLocks noChangeArrowheads="1"/>
            </p:cNvSpPr>
            <p:nvPr/>
          </p:nvSpPr>
          <p:spPr bwMode="auto">
            <a:xfrm>
              <a:off x="2352" y="2586"/>
              <a:ext cx="2880" cy="366"/>
            </a:xfrm>
            <a:prstGeom prst="rect">
              <a:avLst/>
            </a:prstGeom>
            <a:solidFill>
              <a:schemeClr val="bg1"/>
            </a:solidFill>
            <a:ln w="9525">
              <a:noFill/>
              <a:miter lim="800000"/>
              <a:headEnd/>
              <a:tailEnd/>
            </a:ln>
          </p:spPr>
          <p:txBody>
            <a:bodyPr>
              <a:spAutoFit/>
            </a:bodyPr>
            <a:lstStyle/>
            <a:p>
              <a:r>
                <a:rPr lang="en-US" i="1">
                  <a:solidFill>
                    <a:srgbClr val="FF3300"/>
                  </a:solidFill>
                </a:rPr>
                <a:t>Localized</a:t>
              </a:r>
              <a:r>
                <a:rPr lang="en-US">
                  <a:solidFill>
                    <a:srgbClr val="FF3300"/>
                  </a:solidFill>
                </a:rPr>
                <a:t> surface plasmon</a:t>
              </a:r>
              <a:r>
                <a:rPr lang="en-US">
                  <a:solidFill>
                    <a:srgbClr val="000066"/>
                  </a:solidFill>
                </a:rPr>
                <a:t>: plasmon confined to (metal) </a:t>
              </a:r>
              <a:r>
                <a:rPr lang="en-US">
                  <a:solidFill>
                    <a:srgbClr val="FF3300"/>
                  </a:solidFill>
                </a:rPr>
                <a:t>nano</a:t>
              </a:r>
              <a:r>
                <a:rPr lang="en-US">
                  <a:solidFill>
                    <a:srgbClr val="000066"/>
                  </a:solidFill>
                </a:rPr>
                <a:t>-structures</a:t>
              </a:r>
            </a:p>
          </p:txBody>
        </p:sp>
        <p:sp>
          <p:nvSpPr>
            <p:cNvPr id="2100" name="Text Box 1137"/>
            <p:cNvSpPr txBox="1">
              <a:spLocks noChangeArrowheads="1"/>
            </p:cNvSpPr>
            <p:nvPr/>
          </p:nvSpPr>
          <p:spPr bwMode="auto">
            <a:xfrm>
              <a:off x="3744" y="3162"/>
              <a:ext cx="1183" cy="212"/>
            </a:xfrm>
            <a:prstGeom prst="rect">
              <a:avLst/>
            </a:prstGeom>
            <a:noFill/>
            <a:ln w="9525">
              <a:noFill/>
              <a:miter lim="800000"/>
              <a:headEnd/>
              <a:tailEnd/>
            </a:ln>
          </p:spPr>
          <p:txBody>
            <a:bodyPr wrap="none">
              <a:spAutoFit/>
            </a:bodyPr>
            <a:lstStyle/>
            <a:p>
              <a:r>
                <a:rPr lang="en-US"/>
                <a:t>Metal </a:t>
              </a:r>
              <a:r>
                <a:rPr lang="en-US">
                  <a:solidFill>
                    <a:srgbClr val="FF3300"/>
                  </a:solidFill>
                </a:rPr>
                <a:t>nano</a:t>
              </a:r>
              <a:r>
                <a:rPr lang="en-US"/>
                <a:t>-sphere</a:t>
              </a:r>
            </a:p>
          </p:txBody>
        </p:sp>
      </p:grpSp>
      <p:graphicFrame>
        <p:nvGraphicFramePr>
          <p:cNvPr id="2050" name="Object 1151"/>
          <p:cNvGraphicFramePr>
            <a:graphicFrameLocks noChangeAspect="1"/>
          </p:cNvGraphicFramePr>
          <p:nvPr/>
        </p:nvGraphicFramePr>
        <p:xfrm>
          <a:off x="228600" y="1552575"/>
          <a:ext cx="1600200" cy="490538"/>
        </p:xfrm>
        <a:graphic>
          <a:graphicData uri="http://schemas.openxmlformats.org/presentationml/2006/ole">
            <mc:AlternateContent xmlns:mc="http://schemas.openxmlformats.org/markup-compatibility/2006">
              <mc:Choice xmlns:v="urn:schemas-microsoft-com:vml" Requires="v">
                <p:oleObj spid="_x0000_s2116" name="Equation" r:id="rId5" imgW="787320" imgH="241200" progId="Equation.3">
                  <p:embed/>
                </p:oleObj>
              </mc:Choice>
              <mc:Fallback>
                <p:oleObj name="Equation" r:id="rId5" imgW="787320" imgH="241200" progId="Equation.3">
                  <p:embed/>
                  <p:pic>
                    <p:nvPicPr>
                      <p:cNvPr id="0" name="Object 1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52575"/>
                        <a:ext cx="1600200"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1156"/>
          <p:cNvGraphicFramePr>
            <a:graphicFrameLocks noChangeAspect="1"/>
          </p:cNvGraphicFramePr>
          <p:nvPr/>
        </p:nvGraphicFramePr>
        <p:xfrm>
          <a:off x="1981200" y="1524000"/>
          <a:ext cx="1447800" cy="519113"/>
        </p:xfrm>
        <a:graphic>
          <a:graphicData uri="http://schemas.openxmlformats.org/presentationml/2006/ole">
            <mc:AlternateContent xmlns:mc="http://schemas.openxmlformats.org/markup-compatibility/2006">
              <mc:Choice xmlns:v="urn:schemas-microsoft-com:vml" Requires="v">
                <p:oleObj spid="_x0000_s2117" name="Equation" r:id="rId7" imgW="672840" imgH="241200" progId="Equation.3">
                  <p:embed/>
                </p:oleObj>
              </mc:Choice>
              <mc:Fallback>
                <p:oleObj name="Equation" r:id="rId7" imgW="672840" imgH="241200" progId="Equation.3">
                  <p:embed/>
                  <p:pic>
                    <p:nvPicPr>
                      <p:cNvPr id="0" name="Object 11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1524000"/>
                        <a:ext cx="1447800"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3" name="Line 1157"/>
          <p:cNvSpPr>
            <a:spLocks noChangeAspect="1" noChangeShapeType="1"/>
          </p:cNvSpPr>
          <p:nvPr/>
        </p:nvSpPr>
        <p:spPr bwMode="auto">
          <a:xfrm flipV="1">
            <a:off x="228600" y="4970463"/>
            <a:ext cx="838200" cy="0"/>
          </a:xfrm>
          <a:prstGeom prst="line">
            <a:avLst/>
          </a:prstGeom>
          <a:noFill/>
          <a:ln w="50800">
            <a:solidFill>
              <a:srgbClr val="009900"/>
            </a:solidFill>
            <a:round/>
            <a:headEnd type="triangle" w="med" len="med"/>
            <a:tailEnd/>
          </a:ln>
        </p:spPr>
        <p:txBody>
          <a:bodyPr>
            <a:spAutoFit/>
          </a:bodyPr>
          <a:lstStyle/>
          <a:p>
            <a:endParaRPr lang="en-US"/>
          </a:p>
        </p:txBody>
      </p:sp>
      <p:sp>
        <p:nvSpPr>
          <p:cNvPr id="2074" name="Text Box 1158"/>
          <p:cNvSpPr txBox="1">
            <a:spLocks noChangeAspect="1" noChangeArrowheads="1"/>
          </p:cNvSpPr>
          <p:nvPr/>
        </p:nvSpPr>
        <p:spPr bwMode="auto">
          <a:xfrm>
            <a:off x="450850" y="4564063"/>
            <a:ext cx="539750" cy="366712"/>
          </a:xfrm>
          <a:prstGeom prst="rect">
            <a:avLst/>
          </a:prstGeom>
          <a:noFill/>
          <a:ln w="25400">
            <a:noFill/>
            <a:miter lim="800000"/>
            <a:headEnd/>
            <a:tailEnd/>
          </a:ln>
        </p:spPr>
        <p:txBody>
          <a:bodyPr wrap="none">
            <a:spAutoFit/>
          </a:bodyPr>
          <a:lstStyle/>
          <a:p>
            <a:pPr>
              <a:spcBef>
                <a:spcPct val="50000"/>
              </a:spcBef>
            </a:pPr>
            <a:r>
              <a:rPr lang="en-US">
                <a:solidFill>
                  <a:srgbClr val="009900"/>
                </a:solidFill>
              </a:rPr>
              <a:t>E</a:t>
            </a:r>
            <a:r>
              <a:rPr lang="en-US" baseline="-25000">
                <a:solidFill>
                  <a:srgbClr val="009900"/>
                </a:solidFill>
              </a:rPr>
              <a:t>ext</a:t>
            </a:r>
            <a:endParaRPr lang="en-US">
              <a:solidFill>
                <a:srgbClr val="009900"/>
              </a:solidFill>
            </a:endParaRPr>
          </a:p>
        </p:txBody>
      </p:sp>
      <p:sp>
        <p:nvSpPr>
          <p:cNvPr id="2075" name="Rectangle 1159"/>
          <p:cNvSpPr>
            <a:spLocks noChangeAspect="1" noChangeArrowheads="1"/>
          </p:cNvSpPr>
          <p:nvPr/>
        </p:nvSpPr>
        <p:spPr bwMode="auto">
          <a:xfrm>
            <a:off x="1447800" y="4421188"/>
            <a:ext cx="1374775" cy="1008062"/>
          </a:xfrm>
          <a:prstGeom prst="rect">
            <a:avLst/>
          </a:prstGeom>
          <a:solidFill>
            <a:srgbClr val="FF0000">
              <a:alpha val="50195"/>
            </a:srgbClr>
          </a:solidFill>
          <a:ln w="38100">
            <a:solidFill>
              <a:srgbClr val="FF0000"/>
            </a:solidFill>
            <a:miter lim="800000"/>
            <a:headEnd/>
            <a:tailEnd/>
          </a:ln>
        </p:spPr>
        <p:txBody>
          <a:bodyPr wrap="none" anchor="ctr"/>
          <a:lstStyle/>
          <a:p>
            <a:endParaRPr lang="en-US"/>
          </a:p>
        </p:txBody>
      </p:sp>
      <p:sp>
        <p:nvSpPr>
          <p:cNvPr id="2076" name="Rectangle 1168"/>
          <p:cNvSpPr>
            <a:spLocks noChangeAspect="1" noChangeArrowheads="1"/>
          </p:cNvSpPr>
          <p:nvPr/>
        </p:nvSpPr>
        <p:spPr bwMode="auto">
          <a:xfrm>
            <a:off x="1597025" y="4421188"/>
            <a:ext cx="1374775" cy="1008062"/>
          </a:xfrm>
          <a:prstGeom prst="rect">
            <a:avLst/>
          </a:prstGeom>
          <a:solidFill>
            <a:srgbClr val="0000FF">
              <a:alpha val="50195"/>
            </a:srgbClr>
          </a:solidFill>
          <a:ln w="38100">
            <a:solidFill>
              <a:srgbClr val="0000FF"/>
            </a:solidFill>
            <a:miter lim="800000"/>
            <a:headEnd/>
            <a:tailEnd/>
          </a:ln>
        </p:spPr>
        <p:txBody>
          <a:bodyPr wrap="none" anchor="ctr"/>
          <a:lstStyle/>
          <a:p>
            <a:pPr algn="ctr"/>
            <a:endParaRPr lang="en-CA"/>
          </a:p>
        </p:txBody>
      </p:sp>
      <p:sp>
        <p:nvSpPr>
          <p:cNvPr id="2077" name="Line 1176"/>
          <p:cNvSpPr>
            <a:spLocks noChangeAspect="1" noChangeShapeType="1"/>
          </p:cNvSpPr>
          <p:nvPr/>
        </p:nvSpPr>
        <p:spPr bwMode="auto">
          <a:xfrm flipH="1">
            <a:off x="3119438" y="4473575"/>
            <a:ext cx="157162" cy="0"/>
          </a:xfrm>
          <a:prstGeom prst="line">
            <a:avLst/>
          </a:prstGeom>
          <a:noFill/>
          <a:ln w="38100">
            <a:solidFill>
              <a:srgbClr val="0000FF"/>
            </a:solidFill>
            <a:round/>
            <a:headEnd/>
            <a:tailEnd/>
          </a:ln>
        </p:spPr>
        <p:txBody>
          <a:bodyPr>
            <a:spAutoFit/>
          </a:bodyPr>
          <a:lstStyle/>
          <a:p>
            <a:endParaRPr lang="en-US"/>
          </a:p>
        </p:txBody>
      </p:sp>
      <p:sp>
        <p:nvSpPr>
          <p:cNvPr id="2078" name="Line 1177"/>
          <p:cNvSpPr>
            <a:spLocks noChangeAspect="1" noChangeShapeType="1"/>
          </p:cNvSpPr>
          <p:nvPr/>
        </p:nvSpPr>
        <p:spPr bwMode="auto">
          <a:xfrm flipH="1">
            <a:off x="3119438" y="4773613"/>
            <a:ext cx="157162" cy="0"/>
          </a:xfrm>
          <a:prstGeom prst="line">
            <a:avLst/>
          </a:prstGeom>
          <a:noFill/>
          <a:ln w="38100">
            <a:solidFill>
              <a:srgbClr val="0000FF"/>
            </a:solidFill>
            <a:round/>
            <a:headEnd/>
            <a:tailEnd/>
          </a:ln>
        </p:spPr>
        <p:txBody>
          <a:bodyPr>
            <a:spAutoFit/>
          </a:bodyPr>
          <a:lstStyle/>
          <a:p>
            <a:endParaRPr lang="en-US"/>
          </a:p>
        </p:txBody>
      </p:sp>
      <p:sp>
        <p:nvSpPr>
          <p:cNvPr id="2079" name="Line 1178"/>
          <p:cNvSpPr>
            <a:spLocks noChangeAspect="1" noChangeShapeType="1"/>
          </p:cNvSpPr>
          <p:nvPr/>
        </p:nvSpPr>
        <p:spPr bwMode="auto">
          <a:xfrm flipH="1">
            <a:off x="3119438" y="5049838"/>
            <a:ext cx="157162" cy="0"/>
          </a:xfrm>
          <a:prstGeom prst="line">
            <a:avLst/>
          </a:prstGeom>
          <a:noFill/>
          <a:ln w="38100">
            <a:solidFill>
              <a:srgbClr val="0000FF"/>
            </a:solidFill>
            <a:round/>
            <a:headEnd/>
            <a:tailEnd/>
          </a:ln>
        </p:spPr>
        <p:txBody>
          <a:bodyPr>
            <a:spAutoFit/>
          </a:bodyPr>
          <a:lstStyle/>
          <a:p>
            <a:endParaRPr lang="en-US"/>
          </a:p>
        </p:txBody>
      </p:sp>
      <p:sp>
        <p:nvSpPr>
          <p:cNvPr id="2080" name="Line 1179"/>
          <p:cNvSpPr>
            <a:spLocks noChangeAspect="1" noChangeShapeType="1"/>
          </p:cNvSpPr>
          <p:nvPr/>
        </p:nvSpPr>
        <p:spPr bwMode="auto">
          <a:xfrm flipH="1">
            <a:off x="3119438" y="5324475"/>
            <a:ext cx="157162" cy="0"/>
          </a:xfrm>
          <a:prstGeom prst="line">
            <a:avLst/>
          </a:prstGeom>
          <a:noFill/>
          <a:ln w="38100">
            <a:solidFill>
              <a:srgbClr val="0000FF"/>
            </a:solidFill>
            <a:round/>
            <a:headEnd/>
            <a:tailEnd/>
          </a:ln>
        </p:spPr>
        <p:txBody>
          <a:bodyPr>
            <a:spAutoFit/>
          </a:bodyPr>
          <a:lstStyle/>
          <a:p>
            <a:endParaRPr lang="en-US"/>
          </a:p>
        </p:txBody>
      </p:sp>
      <p:sp>
        <p:nvSpPr>
          <p:cNvPr id="2081" name="Line 1180"/>
          <p:cNvSpPr>
            <a:spLocks noChangeAspect="1" noChangeShapeType="1"/>
          </p:cNvSpPr>
          <p:nvPr/>
        </p:nvSpPr>
        <p:spPr bwMode="auto">
          <a:xfrm>
            <a:off x="1287463" y="4397375"/>
            <a:ext cx="3175" cy="158750"/>
          </a:xfrm>
          <a:prstGeom prst="line">
            <a:avLst/>
          </a:prstGeom>
          <a:noFill/>
          <a:ln w="38100">
            <a:solidFill>
              <a:srgbClr val="FF0000"/>
            </a:solidFill>
            <a:round/>
            <a:headEnd/>
            <a:tailEnd/>
          </a:ln>
        </p:spPr>
        <p:txBody>
          <a:bodyPr>
            <a:spAutoFit/>
          </a:bodyPr>
          <a:lstStyle/>
          <a:p>
            <a:endParaRPr lang="en-US"/>
          </a:p>
        </p:txBody>
      </p:sp>
      <p:sp>
        <p:nvSpPr>
          <p:cNvPr id="2082" name="Line 1181"/>
          <p:cNvSpPr>
            <a:spLocks noChangeAspect="1" noChangeShapeType="1"/>
          </p:cNvSpPr>
          <p:nvPr/>
        </p:nvSpPr>
        <p:spPr bwMode="auto">
          <a:xfrm flipH="1">
            <a:off x="1219200" y="4476750"/>
            <a:ext cx="157163" cy="0"/>
          </a:xfrm>
          <a:prstGeom prst="line">
            <a:avLst/>
          </a:prstGeom>
          <a:noFill/>
          <a:ln w="38100">
            <a:solidFill>
              <a:srgbClr val="FF0000"/>
            </a:solidFill>
            <a:round/>
            <a:headEnd/>
            <a:tailEnd/>
          </a:ln>
        </p:spPr>
        <p:txBody>
          <a:bodyPr>
            <a:spAutoFit/>
          </a:bodyPr>
          <a:lstStyle/>
          <a:p>
            <a:endParaRPr lang="en-US"/>
          </a:p>
        </p:txBody>
      </p:sp>
      <p:sp>
        <p:nvSpPr>
          <p:cNvPr id="2083" name="Line 1182"/>
          <p:cNvSpPr>
            <a:spLocks noChangeAspect="1" noChangeShapeType="1"/>
          </p:cNvSpPr>
          <p:nvPr/>
        </p:nvSpPr>
        <p:spPr bwMode="auto">
          <a:xfrm>
            <a:off x="1287463" y="4697413"/>
            <a:ext cx="3175" cy="158750"/>
          </a:xfrm>
          <a:prstGeom prst="line">
            <a:avLst/>
          </a:prstGeom>
          <a:noFill/>
          <a:ln w="38100">
            <a:solidFill>
              <a:srgbClr val="FF0000"/>
            </a:solidFill>
            <a:round/>
            <a:headEnd/>
            <a:tailEnd/>
          </a:ln>
        </p:spPr>
        <p:txBody>
          <a:bodyPr>
            <a:spAutoFit/>
          </a:bodyPr>
          <a:lstStyle/>
          <a:p>
            <a:endParaRPr lang="en-US"/>
          </a:p>
        </p:txBody>
      </p:sp>
      <p:sp>
        <p:nvSpPr>
          <p:cNvPr id="2084" name="Line 1183"/>
          <p:cNvSpPr>
            <a:spLocks noChangeAspect="1" noChangeShapeType="1"/>
          </p:cNvSpPr>
          <p:nvPr/>
        </p:nvSpPr>
        <p:spPr bwMode="auto">
          <a:xfrm flipH="1">
            <a:off x="1219200" y="4776788"/>
            <a:ext cx="157163" cy="0"/>
          </a:xfrm>
          <a:prstGeom prst="line">
            <a:avLst/>
          </a:prstGeom>
          <a:noFill/>
          <a:ln w="38100">
            <a:solidFill>
              <a:srgbClr val="FF0000"/>
            </a:solidFill>
            <a:round/>
            <a:headEnd/>
            <a:tailEnd/>
          </a:ln>
        </p:spPr>
        <p:txBody>
          <a:bodyPr>
            <a:spAutoFit/>
          </a:bodyPr>
          <a:lstStyle/>
          <a:p>
            <a:endParaRPr lang="en-US"/>
          </a:p>
        </p:txBody>
      </p:sp>
      <p:sp>
        <p:nvSpPr>
          <p:cNvPr id="2085" name="Line 1184"/>
          <p:cNvSpPr>
            <a:spLocks noChangeAspect="1" noChangeShapeType="1"/>
          </p:cNvSpPr>
          <p:nvPr/>
        </p:nvSpPr>
        <p:spPr bwMode="auto">
          <a:xfrm>
            <a:off x="1287463" y="4972050"/>
            <a:ext cx="3175" cy="158750"/>
          </a:xfrm>
          <a:prstGeom prst="line">
            <a:avLst/>
          </a:prstGeom>
          <a:noFill/>
          <a:ln w="38100">
            <a:solidFill>
              <a:srgbClr val="FF0000"/>
            </a:solidFill>
            <a:round/>
            <a:headEnd/>
            <a:tailEnd/>
          </a:ln>
        </p:spPr>
        <p:txBody>
          <a:bodyPr>
            <a:spAutoFit/>
          </a:bodyPr>
          <a:lstStyle/>
          <a:p>
            <a:endParaRPr lang="en-US"/>
          </a:p>
        </p:txBody>
      </p:sp>
      <p:sp>
        <p:nvSpPr>
          <p:cNvPr id="2086" name="Line 1185"/>
          <p:cNvSpPr>
            <a:spLocks noChangeAspect="1" noChangeShapeType="1"/>
          </p:cNvSpPr>
          <p:nvPr/>
        </p:nvSpPr>
        <p:spPr bwMode="auto">
          <a:xfrm flipH="1">
            <a:off x="1219200" y="5053013"/>
            <a:ext cx="157163" cy="0"/>
          </a:xfrm>
          <a:prstGeom prst="line">
            <a:avLst/>
          </a:prstGeom>
          <a:noFill/>
          <a:ln w="38100">
            <a:solidFill>
              <a:srgbClr val="FF0000"/>
            </a:solidFill>
            <a:round/>
            <a:headEnd/>
            <a:tailEnd/>
          </a:ln>
        </p:spPr>
        <p:txBody>
          <a:bodyPr>
            <a:spAutoFit/>
          </a:bodyPr>
          <a:lstStyle/>
          <a:p>
            <a:endParaRPr lang="en-US"/>
          </a:p>
        </p:txBody>
      </p:sp>
      <p:sp>
        <p:nvSpPr>
          <p:cNvPr id="2087" name="Line 1186"/>
          <p:cNvSpPr>
            <a:spLocks noChangeAspect="1" noChangeShapeType="1"/>
          </p:cNvSpPr>
          <p:nvPr/>
        </p:nvSpPr>
        <p:spPr bwMode="auto">
          <a:xfrm>
            <a:off x="1287463" y="5246688"/>
            <a:ext cx="3175" cy="158750"/>
          </a:xfrm>
          <a:prstGeom prst="line">
            <a:avLst/>
          </a:prstGeom>
          <a:noFill/>
          <a:ln w="38100">
            <a:solidFill>
              <a:srgbClr val="FF0000"/>
            </a:solidFill>
            <a:round/>
            <a:headEnd/>
            <a:tailEnd/>
          </a:ln>
        </p:spPr>
        <p:txBody>
          <a:bodyPr>
            <a:spAutoFit/>
          </a:bodyPr>
          <a:lstStyle/>
          <a:p>
            <a:endParaRPr lang="en-US"/>
          </a:p>
        </p:txBody>
      </p:sp>
      <p:sp>
        <p:nvSpPr>
          <p:cNvPr id="2088" name="Line 1187"/>
          <p:cNvSpPr>
            <a:spLocks noChangeAspect="1" noChangeShapeType="1"/>
          </p:cNvSpPr>
          <p:nvPr/>
        </p:nvSpPr>
        <p:spPr bwMode="auto">
          <a:xfrm flipH="1">
            <a:off x="1219200" y="5327650"/>
            <a:ext cx="157163" cy="0"/>
          </a:xfrm>
          <a:prstGeom prst="line">
            <a:avLst/>
          </a:prstGeom>
          <a:noFill/>
          <a:ln w="38100">
            <a:solidFill>
              <a:srgbClr val="FF0000"/>
            </a:solidFill>
            <a:round/>
            <a:headEnd/>
            <a:tailEnd/>
          </a:ln>
        </p:spPr>
        <p:txBody>
          <a:bodyPr>
            <a:spAutoFit/>
          </a:bodyPr>
          <a:lstStyle/>
          <a:p>
            <a:endParaRPr lang="en-US"/>
          </a:p>
        </p:txBody>
      </p:sp>
      <p:sp>
        <p:nvSpPr>
          <p:cNvPr id="2089" name="Text Box 1188"/>
          <p:cNvSpPr txBox="1">
            <a:spLocks noChangeArrowheads="1"/>
          </p:cNvSpPr>
          <p:nvPr/>
        </p:nvSpPr>
        <p:spPr bwMode="auto">
          <a:xfrm>
            <a:off x="152400" y="2263775"/>
            <a:ext cx="542925" cy="396875"/>
          </a:xfrm>
          <a:prstGeom prst="rect">
            <a:avLst/>
          </a:prstGeom>
          <a:noFill/>
          <a:ln w="9525">
            <a:noFill/>
            <a:miter lim="800000"/>
            <a:headEnd/>
            <a:tailEnd/>
          </a:ln>
        </p:spPr>
        <p:txBody>
          <a:bodyPr wrap="none">
            <a:spAutoFit/>
          </a:bodyPr>
          <a:lstStyle/>
          <a:p>
            <a:r>
              <a:rPr lang="en-US" sz="2000"/>
              <a:t>t=0</a:t>
            </a:r>
          </a:p>
        </p:txBody>
      </p:sp>
      <p:sp>
        <p:nvSpPr>
          <p:cNvPr id="2090" name="Text Box 1189"/>
          <p:cNvSpPr txBox="1">
            <a:spLocks noChangeArrowheads="1"/>
          </p:cNvSpPr>
          <p:nvPr/>
        </p:nvSpPr>
        <p:spPr bwMode="auto">
          <a:xfrm>
            <a:off x="152400" y="3962400"/>
            <a:ext cx="2724150" cy="396875"/>
          </a:xfrm>
          <a:prstGeom prst="rect">
            <a:avLst/>
          </a:prstGeom>
          <a:noFill/>
          <a:ln w="9525">
            <a:noFill/>
            <a:miter lim="800000"/>
            <a:headEnd/>
            <a:tailEnd/>
          </a:ln>
        </p:spPr>
        <p:txBody>
          <a:bodyPr wrap="none">
            <a:spAutoFit/>
          </a:bodyPr>
          <a:lstStyle/>
          <a:p>
            <a:r>
              <a:rPr lang="en-US" sz="2000"/>
              <a:t>t=T/2=</a:t>
            </a:r>
            <a:r>
              <a:rPr lang="en-US" sz="2000">
                <a:sym typeface="Symbol" pitchFamily="18" charset="2"/>
              </a:rPr>
              <a:t>/ (half period</a:t>
            </a:r>
            <a:r>
              <a:rPr lang="en-US" sz="2000"/>
              <a:t>)</a:t>
            </a:r>
          </a:p>
        </p:txBody>
      </p:sp>
      <p:sp>
        <p:nvSpPr>
          <p:cNvPr id="2091" name="Text Box 1190"/>
          <p:cNvSpPr txBox="1">
            <a:spLocks noChangeArrowheads="1"/>
          </p:cNvSpPr>
          <p:nvPr/>
        </p:nvSpPr>
        <p:spPr bwMode="auto">
          <a:xfrm>
            <a:off x="1143000" y="2111375"/>
            <a:ext cx="512763" cy="396875"/>
          </a:xfrm>
          <a:prstGeom prst="rect">
            <a:avLst/>
          </a:prstGeom>
          <a:noFill/>
          <a:ln w="9525">
            <a:noFill/>
            <a:miter lim="800000"/>
            <a:headEnd/>
            <a:tailEnd/>
          </a:ln>
        </p:spPr>
        <p:txBody>
          <a:bodyPr wrap="none">
            <a:spAutoFit/>
          </a:bodyPr>
          <a:lstStyle/>
          <a:p>
            <a:r>
              <a:rPr lang="en-US" sz="2000">
                <a:sym typeface="Symbol" pitchFamily="18" charset="2"/>
              </a:rPr>
              <a:t>-</a:t>
            </a:r>
            <a:r>
              <a:rPr lang="en-US" sz="2000" baseline="-25000">
                <a:sym typeface="Symbol" pitchFamily="18" charset="2"/>
              </a:rPr>
              <a:t>0</a:t>
            </a:r>
            <a:endParaRPr lang="en-US" sz="2000"/>
          </a:p>
        </p:txBody>
      </p:sp>
      <p:sp>
        <p:nvSpPr>
          <p:cNvPr id="2092" name="Text Box 1191"/>
          <p:cNvSpPr txBox="1">
            <a:spLocks noChangeArrowheads="1"/>
          </p:cNvSpPr>
          <p:nvPr/>
        </p:nvSpPr>
        <p:spPr bwMode="auto">
          <a:xfrm>
            <a:off x="2944813" y="2111375"/>
            <a:ext cx="576262" cy="396875"/>
          </a:xfrm>
          <a:prstGeom prst="rect">
            <a:avLst/>
          </a:prstGeom>
          <a:noFill/>
          <a:ln w="9525">
            <a:noFill/>
            <a:miter lim="800000"/>
            <a:headEnd/>
            <a:tailEnd/>
          </a:ln>
        </p:spPr>
        <p:txBody>
          <a:bodyPr wrap="none">
            <a:spAutoFit/>
          </a:bodyPr>
          <a:lstStyle/>
          <a:p>
            <a:r>
              <a:rPr lang="en-US" sz="2000">
                <a:sym typeface="Symbol" pitchFamily="18" charset="2"/>
              </a:rPr>
              <a:t>+</a:t>
            </a:r>
            <a:r>
              <a:rPr lang="en-US" sz="2000" baseline="-25000">
                <a:sym typeface="Symbol" pitchFamily="18" charset="2"/>
              </a:rPr>
              <a:t>0</a:t>
            </a:r>
            <a:endParaRPr lang="en-US" sz="2000"/>
          </a:p>
        </p:txBody>
      </p:sp>
      <p:graphicFrame>
        <p:nvGraphicFramePr>
          <p:cNvPr id="2052" name="Object 1195"/>
          <p:cNvGraphicFramePr>
            <a:graphicFrameLocks noChangeAspect="1"/>
          </p:cNvGraphicFramePr>
          <p:nvPr/>
        </p:nvGraphicFramePr>
        <p:xfrm>
          <a:off x="152400" y="5562600"/>
          <a:ext cx="1524000" cy="838200"/>
        </p:xfrm>
        <a:graphic>
          <a:graphicData uri="http://schemas.openxmlformats.org/presentationml/2006/ole">
            <mc:AlternateContent xmlns:mc="http://schemas.openxmlformats.org/markup-compatibility/2006">
              <mc:Choice xmlns:v="urn:schemas-microsoft-com:vml" Requires="v">
                <p:oleObj spid="_x0000_s2118" name="Equation" r:id="rId9" imgW="761760" imgH="419040" progId="Equation.3">
                  <p:embed/>
                </p:oleObj>
              </mc:Choice>
              <mc:Fallback>
                <p:oleObj name="Equation" r:id="rId9" imgW="761760" imgH="419040" progId="Equation.3">
                  <p:embed/>
                  <p:pic>
                    <p:nvPicPr>
                      <p:cNvPr id="0" name="Object 119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5562600"/>
                        <a:ext cx="1524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93" name="Text Box 1196"/>
          <p:cNvSpPr txBox="1">
            <a:spLocks noChangeArrowheads="1"/>
          </p:cNvSpPr>
          <p:nvPr/>
        </p:nvSpPr>
        <p:spPr bwMode="auto">
          <a:xfrm>
            <a:off x="1660525" y="5715000"/>
            <a:ext cx="1920875" cy="708025"/>
          </a:xfrm>
          <a:prstGeom prst="rect">
            <a:avLst/>
          </a:prstGeom>
          <a:noFill/>
          <a:ln w="9525">
            <a:noFill/>
            <a:miter lim="800000"/>
            <a:headEnd/>
            <a:tailEnd/>
          </a:ln>
        </p:spPr>
        <p:txBody>
          <a:bodyPr wrap="square">
            <a:spAutoFit/>
          </a:bodyPr>
          <a:lstStyle/>
          <a:p>
            <a:r>
              <a:rPr lang="en-US" sz="2000" dirty="0">
                <a:solidFill>
                  <a:srgbClr val="C00000"/>
                </a:solidFill>
              </a:rPr>
              <a:t>~ frequency of</a:t>
            </a:r>
          </a:p>
          <a:p>
            <a:r>
              <a:rPr lang="en-US" sz="2000" dirty="0">
                <a:solidFill>
                  <a:srgbClr val="C00000"/>
                </a:solidFill>
              </a:rPr>
              <a:t>visible light</a:t>
            </a:r>
          </a:p>
        </p:txBody>
      </p:sp>
      <p:sp>
        <p:nvSpPr>
          <p:cNvPr id="2094" name="Line 1197"/>
          <p:cNvSpPr>
            <a:spLocks noChangeShapeType="1"/>
          </p:cNvSpPr>
          <p:nvPr/>
        </p:nvSpPr>
        <p:spPr bwMode="auto">
          <a:xfrm flipV="1">
            <a:off x="3581400" y="1447800"/>
            <a:ext cx="0" cy="5257800"/>
          </a:xfrm>
          <a:prstGeom prst="line">
            <a:avLst/>
          </a:prstGeom>
          <a:noFill/>
          <a:ln w="9525">
            <a:solidFill>
              <a:srgbClr val="808080"/>
            </a:solidFill>
            <a:prstDash val="dash"/>
            <a:round/>
            <a:headEnd/>
            <a:tailEnd/>
          </a:ln>
        </p:spPr>
        <p:txBody>
          <a:bodyPr/>
          <a:lstStyle/>
          <a:p>
            <a:endParaRPr lang="en-US"/>
          </a:p>
        </p:txBody>
      </p:sp>
      <p:sp>
        <p:nvSpPr>
          <p:cNvPr id="2095" name="Line 1198"/>
          <p:cNvSpPr>
            <a:spLocks noChangeShapeType="1"/>
          </p:cNvSpPr>
          <p:nvPr/>
        </p:nvSpPr>
        <p:spPr bwMode="auto">
          <a:xfrm>
            <a:off x="3581400" y="3886200"/>
            <a:ext cx="5334000" cy="0"/>
          </a:xfrm>
          <a:prstGeom prst="line">
            <a:avLst/>
          </a:prstGeom>
          <a:noFill/>
          <a:ln w="9525">
            <a:solidFill>
              <a:srgbClr val="808080"/>
            </a:solidFill>
            <a:prstDash val="dash"/>
            <a:round/>
            <a:headEnd/>
            <a:tailEnd/>
          </a:ln>
        </p:spPr>
        <p:txBody>
          <a:bodyPr/>
          <a:lstStyle/>
          <a:p>
            <a:endParaRPr lang="en-US"/>
          </a:p>
        </p:txBody>
      </p:sp>
      <p:cxnSp>
        <p:nvCxnSpPr>
          <p:cNvPr id="54" name="Straight Connector 53"/>
          <p:cNvCxnSpPr/>
          <p:nvPr/>
        </p:nvCxnSpPr>
        <p:spPr>
          <a:xfrm>
            <a:off x="0" y="608013"/>
            <a:ext cx="9144000" cy="1587"/>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5" name="Slide Number Placeholder 54"/>
          <p:cNvSpPr>
            <a:spLocks noGrp="1"/>
          </p:cNvSpPr>
          <p:nvPr>
            <p:ph type="sldNum" sz="quarter" idx="12"/>
          </p:nvPr>
        </p:nvSpPr>
        <p:spPr/>
        <p:txBody>
          <a:bodyPr/>
          <a:lstStyle/>
          <a:p>
            <a:pPr>
              <a:defRPr/>
            </a:pPr>
            <a:fld id="{3CE8A462-8131-4360-B2A4-9938D631EB80}"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61" descr="lycurgus cup animated"/>
          <p:cNvPicPr>
            <a:picLocks noChangeAspect="1" noChangeArrowheads="1" noCrop="1"/>
          </p:cNvPicPr>
          <p:nvPr/>
        </p:nvPicPr>
        <p:blipFill>
          <a:blip r:embed="rId2" cstate="print"/>
          <a:srcRect/>
          <a:stretch>
            <a:fillRect/>
          </a:stretch>
        </p:blipFill>
        <p:spPr bwMode="auto">
          <a:xfrm>
            <a:off x="2895600" y="1223963"/>
            <a:ext cx="2836863" cy="3792537"/>
          </a:xfrm>
          <a:prstGeom prst="rect">
            <a:avLst/>
          </a:prstGeom>
          <a:noFill/>
          <a:ln w="9525">
            <a:noFill/>
            <a:miter lim="800000"/>
            <a:headEnd/>
            <a:tailEnd/>
          </a:ln>
        </p:spPr>
      </p:pic>
      <p:pic>
        <p:nvPicPr>
          <p:cNvPr id="36867" name="Picture 1062" descr="gold nanoparticles in lycurgus cup"/>
          <p:cNvPicPr>
            <a:picLocks noChangeAspect="1" noChangeArrowheads="1"/>
          </p:cNvPicPr>
          <p:nvPr/>
        </p:nvPicPr>
        <p:blipFill>
          <a:blip r:embed="rId3" cstate="print"/>
          <a:srcRect/>
          <a:stretch>
            <a:fillRect/>
          </a:stretch>
        </p:blipFill>
        <p:spPr bwMode="auto">
          <a:xfrm>
            <a:off x="6096000" y="1905000"/>
            <a:ext cx="2217738" cy="1997075"/>
          </a:xfrm>
          <a:prstGeom prst="rect">
            <a:avLst/>
          </a:prstGeom>
          <a:noFill/>
          <a:ln w="9525">
            <a:noFill/>
            <a:miter lim="800000"/>
            <a:headEnd/>
            <a:tailEnd/>
          </a:ln>
        </p:spPr>
      </p:pic>
      <p:sp>
        <p:nvSpPr>
          <p:cNvPr id="36868" name="Text Box 1063"/>
          <p:cNvSpPr txBox="1">
            <a:spLocks noChangeArrowheads="1"/>
          </p:cNvSpPr>
          <p:nvPr/>
        </p:nvSpPr>
        <p:spPr bwMode="auto">
          <a:xfrm>
            <a:off x="2495550" y="85725"/>
            <a:ext cx="4743450" cy="523875"/>
          </a:xfrm>
          <a:prstGeom prst="rect">
            <a:avLst/>
          </a:prstGeom>
          <a:noFill/>
          <a:ln w="28575" algn="ctr">
            <a:noFill/>
            <a:miter lim="800000"/>
            <a:headEnd/>
            <a:tailEnd/>
          </a:ln>
        </p:spPr>
        <p:txBody>
          <a:bodyPr wrap="none">
            <a:spAutoFit/>
          </a:bodyPr>
          <a:lstStyle/>
          <a:p>
            <a:pPr algn="ctr"/>
            <a:r>
              <a:rPr lang="en-US" sz="2800">
                <a:solidFill>
                  <a:srgbClr val="0033CC"/>
                </a:solidFill>
              </a:rPr>
              <a:t>Lycurgus Cup of the 4</a:t>
            </a:r>
            <a:r>
              <a:rPr lang="en-US" sz="2800" baseline="30000">
                <a:solidFill>
                  <a:srgbClr val="0033CC"/>
                </a:solidFill>
              </a:rPr>
              <a:t>th</a:t>
            </a:r>
            <a:r>
              <a:rPr lang="en-US" sz="2800">
                <a:solidFill>
                  <a:srgbClr val="0033CC"/>
                </a:solidFill>
              </a:rPr>
              <a:t> Century</a:t>
            </a:r>
          </a:p>
        </p:txBody>
      </p:sp>
      <p:sp>
        <p:nvSpPr>
          <p:cNvPr id="36869" name="Text Box 1065"/>
          <p:cNvSpPr txBox="1">
            <a:spLocks noChangeArrowheads="1"/>
          </p:cNvSpPr>
          <p:nvPr/>
        </p:nvSpPr>
        <p:spPr bwMode="auto">
          <a:xfrm>
            <a:off x="6172200" y="3886200"/>
            <a:ext cx="2016125" cy="923925"/>
          </a:xfrm>
          <a:prstGeom prst="rect">
            <a:avLst/>
          </a:prstGeom>
          <a:noFill/>
          <a:ln w="28575" algn="ctr">
            <a:noFill/>
            <a:miter lim="800000"/>
            <a:headEnd/>
            <a:tailEnd/>
          </a:ln>
        </p:spPr>
        <p:txBody>
          <a:bodyPr wrap="none">
            <a:spAutoFit/>
          </a:bodyPr>
          <a:lstStyle/>
          <a:p>
            <a:pPr algn="ctr"/>
            <a:r>
              <a:rPr lang="en-US">
                <a:solidFill>
                  <a:srgbClr val="0033CC"/>
                </a:solidFill>
              </a:rPr>
              <a:t>Image of Ag/Au</a:t>
            </a:r>
          </a:p>
          <a:p>
            <a:pPr algn="ctr"/>
            <a:r>
              <a:rPr lang="en-US">
                <a:solidFill>
                  <a:srgbClr val="0033CC"/>
                </a:solidFill>
              </a:rPr>
              <a:t>nanoparticle in the </a:t>
            </a:r>
          </a:p>
          <a:p>
            <a:pPr algn="ctr"/>
            <a:r>
              <a:rPr lang="en-US">
                <a:solidFill>
                  <a:srgbClr val="0033CC"/>
                </a:solidFill>
              </a:rPr>
              <a:t>Lycurgus cup</a:t>
            </a:r>
          </a:p>
        </p:txBody>
      </p:sp>
      <p:sp>
        <p:nvSpPr>
          <p:cNvPr id="36870" name="Text Box 1066"/>
          <p:cNvSpPr txBox="1">
            <a:spLocks noChangeArrowheads="1"/>
          </p:cNvSpPr>
          <p:nvPr/>
        </p:nvSpPr>
        <p:spPr bwMode="auto">
          <a:xfrm>
            <a:off x="30163" y="2647950"/>
            <a:ext cx="2865437" cy="369332"/>
          </a:xfrm>
          <a:prstGeom prst="rect">
            <a:avLst/>
          </a:prstGeom>
          <a:noFill/>
          <a:ln w="28575" algn="ctr">
            <a:noFill/>
            <a:miter lim="800000"/>
            <a:headEnd/>
            <a:tailEnd/>
          </a:ln>
        </p:spPr>
        <p:txBody>
          <a:bodyPr>
            <a:spAutoFit/>
          </a:bodyPr>
          <a:lstStyle/>
          <a:p>
            <a:pPr algn="ctr"/>
            <a:r>
              <a:rPr lang="en-US" b="1" dirty="0">
                <a:solidFill>
                  <a:srgbClr val="00CC00"/>
                </a:solidFill>
              </a:rPr>
              <a:t>Green = Reflected light</a:t>
            </a:r>
          </a:p>
        </p:txBody>
      </p:sp>
      <p:sp>
        <p:nvSpPr>
          <p:cNvPr id="36871" name="Text Box 1067"/>
          <p:cNvSpPr txBox="1">
            <a:spLocks noChangeArrowheads="1"/>
          </p:cNvSpPr>
          <p:nvPr/>
        </p:nvSpPr>
        <p:spPr bwMode="auto">
          <a:xfrm>
            <a:off x="0" y="3367088"/>
            <a:ext cx="2819400" cy="369332"/>
          </a:xfrm>
          <a:prstGeom prst="rect">
            <a:avLst/>
          </a:prstGeom>
          <a:noFill/>
          <a:ln w="28575" algn="ctr">
            <a:noFill/>
            <a:miter lim="800000"/>
            <a:headEnd/>
            <a:tailEnd/>
          </a:ln>
        </p:spPr>
        <p:txBody>
          <a:bodyPr>
            <a:spAutoFit/>
          </a:bodyPr>
          <a:lstStyle/>
          <a:p>
            <a:pPr algn="r"/>
            <a:r>
              <a:rPr lang="en-US" b="1">
                <a:solidFill>
                  <a:srgbClr val="FF0000"/>
                </a:solidFill>
              </a:rPr>
              <a:t>Red = Transmitted light</a:t>
            </a:r>
            <a:r>
              <a:rPr lang="en-US" b="1"/>
              <a:t> </a:t>
            </a:r>
          </a:p>
        </p:txBody>
      </p:sp>
      <p:sp>
        <p:nvSpPr>
          <p:cNvPr id="36872" name="Text Box 1068"/>
          <p:cNvSpPr txBox="1">
            <a:spLocks noChangeArrowheads="1"/>
          </p:cNvSpPr>
          <p:nvPr/>
        </p:nvSpPr>
        <p:spPr bwMode="auto">
          <a:xfrm>
            <a:off x="1219200" y="5195888"/>
            <a:ext cx="7162800" cy="708025"/>
          </a:xfrm>
          <a:prstGeom prst="rect">
            <a:avLst/>
          </a:prstGeom>
          <a:noFill/>
          <a:ln w="9525">
            <a:noFill/>
            <a:miter lim="800000"/>
            <a:headEnd/>
            <a:tailEnd/>
          </a:ln>
        </p:spPr>
        <p:txBody>
          <a:bodyPr wrap="square">
            <a:spAutoFit/>
          </a:bodyPr>
          <a:lstStyle/>
          <a:p>
            <a:r>
              <a:rPr lang="en-US" sz="2000" dirty="0">
                <a:solidFill>
                  <a:srgbClr val="0033CC"/>
                </a:solidFill>
              </a:rPr>
              <a:t>Color is due to </a:t>
            </a:r>
            <a:r>
              <a:rPr lang="en-US" sz="2000" i="1" dirty="0">
                <a:solidFill>
                  <a:srgbClr val="0033CC"/>
                </a:solidFill>
              </a:rPr>
              <a:t>resonant</a:t>
            </a:r>
            <a:r>
              <a:rPr lang="en-US" sz="2000" dirty="0">
                <a:solidFill>
                  <a:srgbClr val="0033CC"/>
                </a:solidFill>
              </a:rPr>
              <a:t> absorption of light, which excites localized surface plasmon when frequency f</a:t>
            </a:r>
            <a:r>
              <a:rPr lang="en-US" sz="2000" dirty="0">
                <a:solidFill>
                  <a:srgbClr val="0033CC"/>
                </a:solidFill>
                <a:sym typeface="Symbol" pitchFamily="18" charset="2"/>
              </a:rPr>
              <a:t>(light)f(plasmon)</a:t>
            </a:r>
            <a:endParaRPr lang="en-US" sz="2000" dirty="0">
              <a:solidFill>
                <a:srgbClr val="0033CC"/>
              </a:solidFill>
            </a:endParaRPr>
          </a:p>
        </p:txBody>
      </p:sp>
      <p:cxnSp>
        <p:nvCxnSpPr>
          <p:cNvPr id="10" name="Straight Connector 9"/>
          <p:cNvCxnSpPr/>
          <p:nvPr/>
        </p:nvCxnSpPr>
        <p:spPr>
          <a:xfrm>
            <a:off x="0" y="608013"/>
            <a:ext cx="9144000" cy="1587"/>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1" name="Slide Number Placeholder 10"/>
          <p:cNvSpPr>
            <a:spLocks noGrp="1"/>
          </p:cNvSpPr>
          <p:nvPr>
            <p:ph type="sldNum" sz="quarter" idx="12"/>
          </p:nvPr>
        </p:nvSpPr>
        <p:spPr/>
        <p:txBody>
          <a:bodyPr/>
          <a:lstStyle/>
          <a:p>
            <a:pPr>
              <a:defRPr/>
            </a:pPr>
            <a:fld id="{EBC874CE-E7D5-45D4-B8A0-1A712D51AECE}"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1219200" y="152400"/>
            <a:ext cx="6553200" cy="523875"/>
          </a:xfrm>
          <a:prstGeom prst="rect">
            <a:avLst/>
          </a:prstGeom>
          <a:noFill/>
          <a:ln w="9525">
            <a:noFill/>
            <a:miter lim="800000"/>
            <a:headEnd/>
            <a:tailEnd/>
          </a:ln>
        </p:spPr>
        <p:txBody>
          <a:bodyPr>
            <a:spAutoFit/>
          </a:bodyPr>
          <a:lstStyle/>
          <a:p>
            <a:pPr algn="ctr"/>
            <a:r>
              <a:rPr lang="en-US" sz="2800">
                <a:solidFill>
                  <a:srgbClr val="0033CC"/>
                </a:solidFill>
                <a:latin typeface="Calibri" pitchFamily="34" charset="0"/>
              </a:rPr>
              <a:t>Surface plasmon resonance (SPR) biosensor</a:t>
            </a:r>
          </a:p>
        </p:txBody>
      </p:sp>
      <p:sp>
        <p:nvSpPr>
          <p:cNvPr id="3077" name="Text Box 34"/>
          <p:cNvSpPr txBox="1">
            <a:spLocks noChangeArrowheads="1"/>
          </p:cNvSpPr>
          <p:nvPr/>
        </p:nvSpPr>
        <p:spPr bwMode="auto">
          <a:xfrm>
            <a:off x="685800" y="685800"/>
            <a:ext cx="6191250" cy="1200150"/>
          </a:xfrm>
          <a:prstGeom prst="rect">
            <a:avLst/>
          </a:prstGeom>
          <a:solidFill>
            <a:schemeClr val="bg1"/>
          </a:solidFill>
          <a:ln w="9525">
            <a:noFill/>
            <a:miter lim="800000"/>
            <a:headEnd/>
            <a:tailEnd/>
          </a:ln>
        </p:spPr>
        <p:txBody>
          <a:bodyPr wrap="none">
            <a:spAutoFit/>
          </a:bodyPr>
          <a:lstStyle/>
          <a:p>
            <a:r>
              <a:rPr lang="en-US">
                <a:solidFill>
                  <a:srgbClr val="FF3300"/>
                </a:solidFill>
                <a:latin typeface="Calibri" pitchFamily="34" charset="0"/>
              </a:rPr>
              <a:t>Plasmon: </a:t>
            </a:r>
            <a:r>
              <a:rPr lang="en-US" i="1">
                <a:solidFill>
                  <a:srgbClr val="0033CC"/>
                </a:solidFill>
                <a:latin typeface="Calibri" pitchFamily="34" charset="0"/>
              </a:rPr>
              <a:t>collective</a:t>
            </a:r>
            <a:r>
              <a:rPr lang="en-US">
                <a:solidFill>
                  <a:srgbClr val="0033CC"/>
                </a:solidFill>
                <a:latin typeface="Calibri" pitchFamily="34" charset="0"/>
              </a:rPr>
              <a:t> oscillation of free electrons</a:t>
            </a:r>
          </a:p>
          <a:p>
            <a:r>
              <a:rPr lang="en-US">
                <a:solidFill>
                  <a:srgbClr val="FF3300"/>
                </a:solidFill>
                <a:latin typeface="Calibri" pitchFamily="34" charset="0"/>
              </a:rPr>
              <a:t>SPR</a:t>
            </a:r>
            <a:r>
              <a:rPr lang="en-US">
                <a:solidFill>
                  <a:srgbClr val="FF0000"/>
                </a:solidFill>
                <a:latin typeface="Calibri" pitchFamily="34" charset="0"/>
              </a:rPr>
              <a:t>:</a:t>
            </a:r>
            <a:r>
              <a:rPr lang="en-US">
                <a:solidFill>
                  <a:srgbClr val="000066"/>
                </a:solidFill>
                <a:latin typeface="Calibri" pitchFamily="34" charset="0"/>
              </a:rPr>
              <a:t> </a:t>
            </a:r>
            <a:r>
              <a:rPr lang="en-US">
                <a:solidFill>
                  <a:srgbClr val="0033CC"/>
                </a:solidFill>
                <a:latin typeface="Calibri" pitchFamily="34" charset="0"/>
              </a:rPr>
              <a:t>excitation of surface plasmon by light</a:t>
            </a:r>
          </a:p>
          <a:p>
            <a:r>
              <a:rPr lang="en-US">
                <a:solidFill>
                  <a:srgbClr val="0033CC"/>
                </a:solidFill>
                <a:latin typeface="Calibri" pitchFamily="34" charset="0"/>
              </a:rPr>
              <a:t>Plasmon frequency is very sensitive to changes on metal surface</a:t>
            </a:r>
          </a:p>
          <a:p>
            <a:r>
              <a:rPr lang="en-US">
                <a:solidFill>
                  <a:srgbClr val="FF3300"/>
                </a:solidFill>
                <a:latin typeface="Calibri" pitchFamily="34" charset="0"/>
              </a:rPr>
              <a:t>Application</a:t>
            </a:r>
            <a:r>
              <a:rPr lang="en-US">
                <a:solidFill>
                  <a:srgbClr val="FF0000"/>
                </a:solidFill>
                <a:latin typeface="Calibri" pitchFamily="34" charset="0"/>
              </a:rPr>
              <a:t>:</a:t>
            </a:r>
            <a:r>
              <a:rPr lang="en-US">
                <a:solidFill>
                  <a:srgbClr val="000066"/>
                </a:solidFill>
                <a:latin typeface="Calibri" pitchFamily="34" charset="0"/>
              </a:rPr>
              <a:t> </a:t>
            </a:r>
            <a:r>
              <a:rPr lang="en-US">
                <a:solidFill>
                  <a:srgbClr val="0033CC"/>
                </a:solidFill>
                <a:latin typeface="Calibri" pitchFamily="34" charset="0"/>
              </a:rPr>
              <a:t>biosensor (DNA, protein…)</a:t>
            </a:r>
          </a:p>
        </p:txBody>
      </p:sp>
      <p:sp>
        <p:nvSpPr>
          <p:cNvPr id="3078" name="Rectangle 35"/>
          <p:cNvSpPr>
            <a:spLocks noChangeArrowheads="1"/>
          </p:cNvSpPr>
          <p:nvPr/>
        </p:nvSpPr>
        <p:spPr bwMode="auto">
          <a:xfrm>
            <a:off x="762000" y="2251075"/>
            <a:ext cx="2057400" cy="381000"/>
          </a:xfrm>
          <a:prstGeom prst="rect">
            <a:avLst/>
          </a:prstGeom>
          <a:solidFill>
            <a:srgbClr val="FF9900"/>
          </a:solidFill>
          <a:ln w="9525">
            <a:solidFill>
              <a:schemeClr val="tx1"/>
            </a:solidFill>
            <a:miter lim="800000"/>
            <a:headEnd/>
            <a:tailEnd/>
          </a:ln>
        </p:spPr>
        <p:txBody>
          <a:bodyPr wrap="none" anchor="ctr"/>
          <a:lstStyle/>
          <a:p>
            <a:endParaRPr lang="en-US">
              <a:latin typeface="Calibri" pitchFamily="34" charset="0"/>
            </a:endParaRPr>
          </a:p>
        </p:txBody>
      </p:sp>
      <p:sp>
        <p:nvSpPr>
          <p:cNvPr id="3079" name="Text Box 36"/>
          <p:cNvSpPr txBox="1">
            <a:spLocks noChangeArrowheads="1"/>
          </p:cNvSpPr>
          <p:nvPr/>
        </p:nvSpPr>
        <p:spPr bwMode="auto">
          <a:xfrm>
            <a:off x="2879725" y="2235200"/>
            <a:ext cx="184150" cy="336550"/>
          </a:xfrm>
          <a:prstGeom prst="rect">
            <a:avLst/>
          </a:prstGeom>
          <a:noFill/>
          <a:ln w="9525">
            <a:noFill/>
            <a:miter lim="800000"/>
            <a:headEnd/>
            <a:tailEnd/>
          </a:ln>
        </p:spPr>
        <p:txBody>
          <a:bodyPr wrap="none">
            <a:spAutoFit/>
          </a:bodyPr>
          <a:lstStyle/>
          <a:p>
            <a:endParaRPr lang="en-CA">
              <a:latin typeface="Calibri" pitchFamily="34" charset="0"/>
            </a:endParaRPr>
          </a:p>
        </p:txBody>
      </p:sp>
      <p:graphicFrame>
        <p:nvGraphicFramePr>
          <p:cNvPr id="3074" name="Object 1024"/>
          <p:cNvGraphicFramePr>
            <a:graphicFrameLocks noChangeAspect="1"/>
          </p:cNvGraphicFramePr>
          <p:nvPr/>
        </p:nvGraphicFramePr>
        <p:xfrm>
          <a:off x="1285875" y="2619375"/>
          <a:ext cx="1085850" cy="504825"/>
        </p:xfrm>
        <a:graphic>
          <a:graphicData uri="http://schemas.openxmlformats.org/presentationml/2006/ole">
            <mc:AlternateContent xmlns:mc="http://schemas.openxmlformats.org/markup-compatibility/2006">
              <mc:Choice xmlns:v="urn:schemas-microsoft-com:vml" Requires="v">
                <p:oleObj spid="_x0000_s3118" name="Equation" r:id="rId3" imgW="520560" imgH="241200" progId="Equation.3">
                  <p:embed/>
                </p:oleObj>
              </mc:Choice>
              <mc:Fallback>
                <p:oleObj name="Equation" r:id="rId3" imgW="520560" imgH="241200" progId="Equation.3">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2619375"/>
                        <a:ext cx="108585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0" name="Rectangle 38"/>
          <p:cNvSpPr>
            <a:spLocks noChangeArrowheads="1"/>
          </p:cNvSpPr>
          <p:nvPr/>
        </p:nvSpPr>
        <p:spPr bwMode="auto">
          <a:xfrm>
            <a:off x="5410200" y="2249488"/>
            <a:ext cx="2057400" cy="381000"/>
          </a:xfrm>
          <a:prstGeom prst="rect">
            <a:avLst/>
          </a:prstGeom>
          <a:solidFill>
            <a:srgbClr val="FF9900"/>
          </a:solidFill>
          <a:ln w="9525">
            <a:solidFill>
              <a:schemeClr val="tx1"/>
            </a:solidFill>
            <a:miter lim="800000"/>
            <a:headEnd/>
            <a:tailEnd/>
          </a:ln>
        </p:spPr>
        <p:txBody>
          <a:bodyPr wrap="none" anchor="ctr"/>
          <a:lstStyle/>
          <a:p>
            <a:endParaRPr lang="en-US">
              <a:latin typeface="Calibri" pitchFamily="34" charset="0"/>
            </a:endParaRPr>
          </a:p>
        </p:txBody>
      </p:sp>
      <p:graphicFrame>
        <p:nvGraphicFramePr>
          <p:cNvPr id="3075" name="Object 1025"/>
          <p:cNvGraphicFramePr>
            <a:graphicFrameLocks noChangeAspect="1"/>
          </p:cNvGraphicFramePr>
          <p:nvPr/>
        </p:nvGraphicFramePr>
        <p:xfrm>
          <a:off x="5462588" y="2619375"/>
          <a:ext cx="1855787" cy="504825"/>
        </p:xfrm>
        <a:graphic>
          <a:graphicData uri="http://schemas.openxmlformats.org/presentationml/2006/ole">
            <mc:AlternateContent xmlns:mc="http://schemas.openxmlformats.org/markup-compatibility/2006">
              <mc:Choice xmlns:v="urn:schemas-microsoft-com:vml" Requires="v">
                <p:oleObj spid="_x0000_s3119" name="Equation" r:id="rId5" imgW="888840" imgH="241200" progId="Equation.3">
                  <p:embed/>
                </p:oleObj>
              </mc:Choice>
              <mc:Fallback>
                <p:oleObj name="Equation" r:id="rId5" imgW="888840" imgH="241200" progId="Equation.3">
                  <p:embed/>
                  <p:pic>
                    <p:nvPicPr>
                      <p:cNvPr id="0" name="Object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588" y="2619375"/>
                        <a:ext cx="1855787"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40"/>
          <p:cNvSpPr>
            <a:spLocks noChangeArrowheads="1"/>
          </p:cNvSpPr>
          <p:nvPr/>
        </p:nvSpPr>
        <p:spPr bwMode="auto">
          <a:xfrm>
            <a:off x="5410200" y="2195513"/>
            <a:ext cx="2057400" cy="55562"/>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3082" name="Text Box 41"/>
          <p:cNvSpPr txBox="1">
            <a:spLocks noChangeArrowheads="1"/>
          </p:cNvSpPr>
          <p:nvPr/>
        </p:nvSpPr>
        <p:spPr bwMode="auto">
          <a:xfrm>
            <a:off x="3276600" y="2403475"/>
            <a:ext cx="1676400" cy="581025"/>
          </a:xfrm>
          <a:prstGeom prst="rect">
            <a:avLst/>
          </a:prstGeom>
          <a:noFill/>
          <a:ln w="9525">
            <a:noFill/>
            <a:miter lim="800000"/>
            <a:headEnd/>
            <a:tailEnd/>
          </a:ln>
        </p:spPr>
        <p:txBody>
          <a:bodyPr>
            <a:spAutoFit/>
          </a:bodyPr>
          <a:lstStyle/>
          <a:p>
            <a:r>
              <a:rPr lang="en-US">
                <a:latin typeface="Calibri" pitchFamily="34" charset="0"/>
              </a:rPr>
              <a:t>absorption of target molecule</a:t>
            </a:r>
          </a:p>
        </p:txBody>
      </p:sp>
      <p:sp>
        <p:nvSpPr>
          <p:cNvPr id="3083" name="Line 42"/>
          <p:cNvSpPr>
            <a:spLocks noChangeShapeType="1"/>
          </p:cNvSpPr>
          <p:nvPr/>
        </p:nvSpPr>
        <p:spPr bwMode="auto">
          <a:xfrm>
            <a:off x="3124200" y="2403475"/>
            <a:ext cx="1752600" cy="0"/>
          </a:xfrm>
          <a:prstGeom prst="line">
            <a:avLst/>
          </a:prstGeom>
          <a:noFill/>
          <a:ln w="25400">
            <a:solidFill>
              <a:srgbClr val="000080"/>
            </a:solidFill>
            <a:round/>
            <a:headEnd/>
            <a:tailEnd type="triangle" w="med" len="med"/>
          </a:ln>
        </p:spPr>
        <p:txBody>
          <a:bodyPr/>
          <a:lstStyle/>
          <a:p>
            <a:endParaRPr lang="en-US"/>
          </a:p>
        </p:txBody>
      </p:sp>
      <p:sp>
        <p:nvSpPr>
          <p:cNvPr id="3084" name="Text Box 43"/>
          <p:cNvSpPr txBox="1">
            <a:spLocks noChangeArrowheads="1"/>
          </p:cNvSpPr>
          <p:nvPr/>
        </p:nvSpPr>
        <p:spPr bwMode="auto">
          <a:xfrm>
            <a:off x="6172200" y="1600200"/>
            <a:ext cx="1911350" cy="336550"/>
          </a:xfrm>
          <a:prstGeom prst="rect">
            <a:avLst/>
          </a:prstGeom>
          <a:noFill/>
          <a:ln w="9525">
            <a:noFill/>
            <a:miter lim="800000"/>
            <a:headEnd/>
            <a:tailEnd/>
          </a:ln>
        </p:spPr>
        <p:txBody>
          <a:bodyPr wrap="none">
            <a:spAutoFit/>
          </a:bodyPr>
          <a:lstStyle/>
          <a:p>
            <a:r>
              <a:rPr lang="en-US">
                <a:latin typeface="Calibri" pitchFamily="34" charset="0"/>
              </a:rPr>
              <a:t>target bio-molecule</a:t>
            </a:r>
          </a:p>
        </p:txBody>
      </p:sp>
      <p:sp>
        <p:nvSpPr>
          <p:cNvPr id="3085" name="Line 45"/>
          <p:cNvSpPr>
            <a:spLocks noChangeShapeType="1"/>
          </p:cNvSpPr>
          <p:nvPr/>
        </p:nvSpPr>
        <p:spPr bwMode="auto">
          <a:xfrm flipH="1">
            <a:off x="6781800" y="1946275"/>
            <a:ext cx="152400" cy="228600"/>
          </a:xfrm>
          <a:prstGeom prst="line">
            <a:avLst/>
          </a:prstGeom>
          <a:noFill/>
          <a:ln w="9525">
            <a:solidFill>
              <a:schemeClr val="tx1"/>
            </a:solidFill>
            <a:round/>
            <a:headEnd/>
            <a:tailEnd type="triangle" w="med" len="med"/>
          </a:ln>
        </p:spPr>
        <p:txBody>
          <a:bodyPr/>
          <a:lstStyle/>
          <a:p>
            <a:endParaRPr lang="en-US"/>
          </a:p>
        </p:txBody>
      </p:sp>
      <p:grpSp>
        <p:nvGrpSpPr>
          <p:cNvPr id="2" name="Group 64"/>
          <p:cNvGrpSpPr>
            <a:grpSpLocks/>
          </p:cNvGrpSpPr>
          <p:nvPr/>
        </p:nvGrpSpPr>
        <p:grpSpPr bwMode="auto">
          <a:xfrm>
            <a:off x="762000" y="3276600"/>
            <a:ext cx="7510463" cy="3205163"/>
            <a:chOff x="480" y="2064"/>
            <a:chExt cx="4731" cy="2019"/>
          </a:xfrm>
        </p:grpSpPr>
        <p:sp>
          <p:nvSpPr>
            <p:cNvPr id="3089" name="Text Box 53"/>
            <p:cNvSpPr txBox="1">
              <a:spLocks noChangeArrowheads="1"/>
            </p:cNvSpPr>
            <p:nvPr/>
          </p:nvSpPr>
          <p:spPr bwMode="auto">
            <a:xfrm>
              <a:off x="1056" y="3676"/>
              <a:ext cx="3134" cy="407"/>
            </a:xfrm>
            <a:prstGeom prst="rect">
              <a:avLst/>
            </a:prstGeom>
            <a:noFill/>
            <a:ln w="9525">
              <a:noFill/>
              <a:miter lim="800000"/>
              <a:headEnd/>
              <a:tailEnd/>
            </a:ln>
          </p:spPr>
          <p:txBody>
            <a:bodyPr wrap="none">
              <a:spAutoFit/>
            </a:bodyPr>
            <a:lstStyle/>
            <a:p>
              <a:r>
                <a:rPr lang="en-US">
                  <a:solidFill>
                    <a:srgbClr val="0033CC"/>
                  </a:solidFill>
                  <a:latin typeface="Calibri" pitchFamily="34" charset="0"/>
                  <a:sym typeface="Symbol" pitchFamily="18" charset="2"/>
                </a:rPr>
                <a:t>- E</a:t>
              </a:r>
              <a:r>
                <a:rPr lang="en-US">
                  <a:solidFill>
                    <a:srgbClr val="0033CC"/>
                  </a:solidFill>
                  <a:latin typeface="Calibri" pitchFamily="34" charset="0"/>
                </a:rPr>
                <a:t>xcitation of surface plasmon by </a:t>
              </a:r>
              <a:r>
                <a:rPr lang="en-US" i="1">
                  <a:solidFill>
                    <a:srgbClr val="0033CC"/>
                  </a:solidFill>
                  <a:latin typeface="Calibri" pitchFamily="34" charset="0"/>
                </a:rPr>
                <a:t>evanescent</a:t>
              </a:r>
              <a:r>
                <a:rPr lang="en-US">
                  <a:solidFill>
                    <a:srgbClr val="0033CC"/>
                  </a:solidFill>
                  <a:latin typeface="Calibri" pitchFamily="34" charset="0"/>
                </a:rPr>
                <a:t> wave</a:t>
              </a:r>
            </a:p>
            <a:p>
              <a:r>
                <a:rPr lang="en-US">
                  <a:solidFill>
                    <a:srgbClr val="0033CC"/>
                  </a:solidFill>
                  <a:latin typeface="Calibri" pitchFamily="34" charset="0"/>
                </a:rPr>
                <a:t>- Resonant absorption occurs at certain angle </a:t>
              </a:r>
              <a:r>
                <a:rPr lang="en-US">
                  <a:solidFill>
                    <a:srgbClr val="0033CC"/>
                  </a:solidFill>
                  <a:latin typeface="Calibri" pitchFamily="34" charset="0"/>
                  <a:sym typeface="Symbol" pitchFamily="18" charset="2"/>
                </a:rPr>
                <a:t></a:t>
              </a:r>
            </a:p>
          </p:txBody>
        </p:sp>
        <p:grpSp>
          <p:nvGrpSpPr>
            <p:cNvPr id="3090" name="Group 47"/>
            <p:cNvGrpSpPr>
              <a:grpSpLocks/>
            </p:cNvGrpSpPr>
            <p:nvPr/>
          </p:nvGrpSpPr>
          <p:grpSpPr bwMode="auto">
            <a:xfrm>
              <a:off x="3531" y="2073"/>
              <a:ext cx="1680" cy="1431"/>
              <a:chOff x="3552" y="1776"/>
              <a:chExt cx="1680" cy="1431"/>
            </a:xfrm>
          </p:grpSpPr>
          <p:pic>
            <p:nvPicPr>
              <p:cNvPr id="3109" name="Picture 8" descr="Untitled-1"/>
              <p:cNvPicPr>
                <a:picLocks noChangeAspect="1" noChangeArrowheads="1"/>
              </p:cNvPicPr>
              <p:nvPr/>
            </p:nvPicPr>
            <p:blipFill>
              <a:blip r:embed="rId7" cstate="print"/>
              <a:srcRect/>
              <a:stretch>
                <a:fillRect/>
              </a:stretch>
            </p:blipFill>
            <p:spPr bwMode="auto">
              <a:xfrm>
                <a:off x="3813" y="1776"/>
                <a:ext cx="1419" cy="1233"/>
              </a:xfrm>
              <a:prstGeom prst="rect">
                <a:avLst/>
              </a:prstGeom>
              <a:noFill/>
              <a:ln w="9525">
                <a:noFill/>
                <a:miter lim="800000"/>
                <a:headEnd/>
                <a:tailEnd/>
              </a:ln>
            </p:spPr>
          </p:pic>
          <p:sp>
            <p:nvSpPr>
              <p:cNvPr id="3110" name="Text Box 9"/>
              <p:cNvSpPr txBox="1">
                <a:spLocks noChangeArrowheads="1"/>
              </p:cNvSpPr>
              <p:nvPr/>
            </p:nvSpPr>
            <p:spPr bwMode="auto">
              <a:xfrm>
                <a:off x="3888" y="2976"/>
                <a:ext cx="1292" cy="231"/>
              </a:xfrm>
              <a:prstGeom prst="rect">
                <a:avLst/>
              </a:prstGeom>
              <a:noFill/>
              <a:ln w="9525">
                <a:noFill/>
                <a:miter lim="800000"/>
                <a:headEnd/>
                <a:tailEnd/>
              </a:ln>
            </p:spPr>
            <p:txBody>
              <a:bodyPr wrap="none">
                <a:spAutoFit/>
              </a:bodyPr>
              <a:lstStyle/>
              <a:p>
                <a:r>
                  <a:rPr lang="en-US">
                    <a:latin typeface="Calibri" pitchFamily="34" charset="0"/>
                  </a:rPr>
                  <a:t>Angle of incidence</a:t>
                </a:r>
              </a:p>
            </p:txBody>
          </p:sp>
          <p:sp>
            <p:nvSpPr>
              <p:cNvPr id="3111" name="Text Box 10"/>
              <p:cNvSpPr txBox="1">
                <a:spLocks noChangeArrowheads="1"/>
              </p:cNvSpPr>
              <p:nvPr/>
            </p:nvSpPr>
            <p:spPr bwMode="auto">
              <a:xfrm rot="-5400000">
                <a:off x="3262" y="2354"/>
                <a:ext cx="812" cy="231"/>
              </a:xfrm>
              <a:prstGeom prst="rect">
                <a:avLst/>
              </a:prstGeom>
              <a:noFill/>
              <a:ln w="9525">
                <a:noFill/>
                <a:miter lim="800000"/>
                <a:headEnd/>
                <a:tailEnd/>
              </a:ln>
            </p:spPr>
            <p:txBody>
              <a:bodyPr wrap="none">
                <a:spAutoFit/>
              </a:bodyPr>
              <a:lstStyle/>
              <a:p>
                <a:r>
                  <a:rPr lang="en-US">
                    <a:latin typeface="Calibri" pitchFamily="34" charset="0"/>
                  </a:rPr>
                  <a:t>Reflectivity</a:t>
                </a:r>
              </a:p>
            </p:txBody>
          </p:sp>
        </p:grpSp>
        <p:sp>
          <p:nvSpPr>
            <p:cNvPr id="3091" name="Rectangle 11"/>
            <p:cNvSpPr>
              <a:spLocks noChangeAspect="1" noChangeArrowheads="1"/>
            </p:cNvSpPr>
            <p:nvPr/>
          </p:nvSpPr>
          <p:spPr bwMode="auto">
            <a:xfrm>
              <a:off x="782" y="2244"/>
              <a:ext cx="1741" cy="120"/>
            </a:xfrm>
            <a:prstGeom prst="rect">
              <a:avLst/>
            </a:prstGeom>
            <a:solidFill>
              <a:srgbClr val="FF9900"/>
            </a:solidFill>
            <a:ln w="9525">
              <a:solidFill>
                <a:schemeClr val="tx1"/>
              </a:solidFill>
              <a:miter lim="800000"/>
              <a:headEnd/>
              <a:tailEnd/>
            </a:ln>
          </p:spPr>
          <p:txBody>
            <a:bodyPr wrap="none" anchor="ctr"/>
            <a:lstStyle/>
            <a:p>
              <a:endParaRPr lang="en-US">
                <a:latin typeface="Calibri" pitchFamily="34" charset="0"/>
              </a:endParaRPr>
            </a:p>
          </p:txBody>
        </p:sp>
        <p:sp>
          <p:nvSpPr>
            <p:cNvPr id="3092" name="AutoShape 12"/>
            <p:cNvSpPr>
              <a:spLocks noChangeAspect="1" noChangeArrowheads="1"/>
            </p:cNvSpPr>
            <p:nvPr/>
          </p:nvSpPr>
          <p:spPr bwMode="auto">
            <a:xfrm rot="10800000">
              <a:off x="782" y="2544"/>
              <a:ext cx="1741" cy="781"/>
            </a:xfrm>
            <a:prstGeom prst="triangle">
              <a:avLst>
                <a:gd name="adj" fmla="val 50000"/>
              </a:avLst>
            </a:prstGeom>
            <a:solidFill>
              <a:srgbClr val="00CCFF"/>
            </a:solidFill>
            <a:ln w="9525">
              <a:solidFill>
                <a:schemeClr val="tx1"/>
              </a:solidFill>
              <a:miter lim="800000"/>
              <a:headEnd/>
              <a:tailEnd/>
            </a:ln>
          </p:spPr>
          <p:txBody>
            <a:bodyPr wrap="none" anchor="ctr"/>
            <a:lstStyle/>
            <a:p>
              <a:endParaRPr lang="en-US">
                <a:latin typeface="Calibri" pitchFamily="34" charset="0"/>
              </a:endParaRPr>
            </a:p>
          </p:txBody>
        </p:sp>
        <p:sp>
          <p:nvSpPr>
            <p:cNvPr id="3093" name="Text Box 18"/>
            <p:cNvSpPr txBox="1">
              <a:spLocks noChangeAspect="1" noChangeArrowheads="1"/>
            </p:cNvSpPr>
            <p:nvPr/>
          </p:nvSpPr>
          <p:spPr bwMode="auto">
            <a:xfrm>
              <a:off x="1489" y="2496"/>
              <a:ext cx="191" cy="231"/>
            </a:xfrm>
            <a:prstGeom prst="rect">
              <a:avLst/>
            </a:prstGeom>
            <a:noFill/>
            <a:ln w="9525">
              <a:noFill/>
              <a:miter lim="800000"/>
              <a:headEnd/>
              <a:tailEnd/>
            </a:ln>
          </p:spPr>
          <p:txBody>
            <a:bodyPr wrap="none">
              <a:spAutoFit/>
            </a:bodyPr>
            <a:lstStyle/>
            <a:p>
              <a:r>
                <a:rPr lang="en-US" b="1">
                  <a:latin typeface="Calibri" pitchFamily="34" charset="0"/>
                  <a:sym typeface="Symbol" pitchFamily="18" charset="2"/>
                </a:rPr>
                <a:t></a:t>
              </a:r>
              <a:endParaRPr lang="en-US" b="1">
                <a:latin typeface="Calibri" pitchFamily="34" charset="0"/>
              </a:endParaRPr>
            </a:p>
          </p:txBody>
        </p:sp>
        <p:sp>
          <p:nvSpPr>
            <p:cNvPr id="3094" name="Line 19"/>
            <p:cNvSpPr>
              <a:spLocks noChangeAspect="1" noChangeShapeType="1"/>
            </p:cNvSpPr>
            <p:nvPr/>
          </p:nvSpPr>
          <p:spPr bwMode="auto">
            <a:xfrm>
              <a:off x="2583" y="2244"/>
              <a:ext cx="121" cy="0"/>
            </a:xfrm>
            <a:prstGeom prst="line">
              <a:avLst/>
            </a:prstGeom>
            <a:noFill/>
            <a:ln w="9525">
              <a:solidFill>
                <a:schemeClr val="tx1"/>
              </a:solidFill>
              <a:round/>
              <a:headEnd/>
              <a:tailEnd/>
            </a:ln>
          </p:spPr>
          <p:txBody>
            <a:bodyPr/>
            <a:lstStyle/>
            <a:p>
              <a:endParaRPr lang="en-US"/>
            </a:p>
          </p:txBody>
        </p:sp>
        <p:sp>
          <p:nvSpPr>
            <p:cNvPr id="3095" name="Line 20"/>
            <p:cNvSpPr>
              <a:spLocks noChangeAspect="1" noChangeShapeType="1"/>
            </p:cNvSpPr>
            <p:nvPr/>
          </p:nvSpPr>
          <p:spPr bwMode="auto">
            <a:xfrm>
              <a:off x="2583" y="2364"/>
              <a:ext cx="121" cy="0"/>
            </a:xfrm>
            <a:prstGeom prst="line">
              <a:avLst/>
            </a:prstGeom>
            <a:noFill/>
            <a:ln w="9525">
              <a:solidFill>
                <a:schemeClr val="tx1"/>
              </a:solidFill>
              <a:round/>
              <a:headEnd/>
              <a:tailEnd/>
            </a:ln>
          </p:spPr>
          <p:txBody>
            <a:bodyPr/>
            <a:lstStyle/>
            <a:p>
              <a:endParaRPr lang="en-US"/>
            </a:p>
          </p:txBody>
        </p:sp>
        <p:sp>
          <p:nvSpPr>
            <p:cNvPr id="3096" name="Line 21"/>
            <p:cNvSpPr>
              <a:spLocks noChangeAspect="1" noChangeShapeType="1"/>
            </p:cNvSpPr>
            <p:nvPr/>
          </p:nvSpPr>
          <p:spPr bwMode="auto">
            <a:xfrm>
              <a:off x="2644" y="2124"/>
              <a:ext cx="0" cy="120"/>
            </a:xfrm>
            <a:prstGeom prst="line">
              <a:avLst/>
            </a:prstGeom>
            <a:noFill/>
            <a:ln w="9525">
              <a:solidFill>
                <a:schemeClr val="tx1"/>
              </a:solidFill>
              <a:round/>
              <a:headEnd/>
              <a:tailEnd type="triangle" w="med" len="med"/>
            </a:ln>
          </p:spPr>
          <p:txBody>
            <a:bodyPr/>
            <a:lstStyle/>
            <a:p>
              <a:endParaRPr lang="en-US"/>
            </a:p>
          </p:txBody>
        </p:sp>
        <p:sp>
          <p:nvSpPr>
            <p:cNvPr id="3097" name="Line 22"/>
            <p:cNvSpPr>
              <a:spLocks noChangeAspect="1" noChangeShapeType="1"/>
            </p:cNvSpPr>
            <p:nvPr/>
          </p:nvSpPr>
          <p:spPr bwMode="auto">
            <a:xfrm>
              <a:off x="2644" y="2364"/>
              <a:ext cx="0" cy="120"/>
            </a:xfrm>
            <a:prstGeom prst="line">
              <a:avLst/>
            </a:prstGeom>
            <a:noFill/>
            <a:ln w="9525">
              <a:solidFill>
                <a:schemeClr val="tx1"/>
              </a:solidFill>
              <a:round/>
              <a:headEnd type="triangle" w="med" len="med"/>
              <a:tailEnd/>
            </a:ln>
          </p:spPr>
          <p:txBody>
            <a:bodyPr/>
            <a:lstStyle/>
            <a:p>
              <a:endParaRPr lang="en-US"/>
            </a:p>
          </p:txBody>
        </p:sp>
        <p:sp>
          <p:nvSpPr>
            <p:cNvPr id="3098" name="Text Box 23"/>
            <p:cNvSpPr txBox="1">
              <a:spLocks noChangeAspect="1" noChangeArrowheads="1"/>
            </p:cNvSpPr>
            <p:nvPr/>
          </p:nvSpPr>
          <p:spPr bwMode="auto">
            <a:xfrm>
              <a:off x="2649" y="2064"/>
              <a:ext cx="475" cy="404"/>
            </a:xfrm>
            <a:prstGeom prst="rect">
              <a:avLst/>
            </a:prstGeom>
            <a:noFill/>
            <a:ln w="9525">
              <a:noFill/>
              <a:miter lim="800000"/>
              <a:headEnd/>
              <a:tailEnd/>
            </a:ln>
          </p:spPr>
          <p:txBody>
            <a:bodyPr wrap="none">
              <a:spAutoFit/>
            </a:bodyPr>
            <a:lstStyle/>
            <a:p>
              <a:r>
                <a:rPr lang="en-US">
                  <a:latin typeface="Calibri" pitchFamily="34" charset="0"/>
                </a:rPr>
                <a:t>Gold</a:t>
              </a:r>
            </a:p>
            <a:p>
              <a:r>
                <a:rPr lang="en-US">
                  <a:solidFill>
                    <a:srgbClr val="FF3300"/>
                  </a:solidFill>
                  <a:latin typeface="Calibri" pitchFamily="34" charset="0"/>
                </a:rPr>
                <a:t>50nm</a:t>
              </a:r>
            </a:p>
          </p:txBody>
        </p:sp>
        <p:sp>
          <p:nvSpPr>
            <p:cNvPr id="3099" name="Rectangle 24"/>
            <p:cNvSpPr>
              <a:spLocks noChangeAspect="1" noChangeArrowheads="1"/>
            </p:cNvSpPr>
            <p:nvPr/>
          </p:nvSpPr>
          <p:spPr bwMode="auto">
            <a:xfrm>
              <a:off x="782" y="2364"/>
              <a:ext cx="1741" cy="180"/>
            </a:xfrm>
            <a:prstGeom prst="rect">
              <a:avLst/>
            </a:prstGeom>
            <a:solidFill>
              <a:srgbClr val="CC99FF"/>
            </a:solidFill>
            <a:ln w="9525">
              <a:solidFill>
                <a:schemeClr val="tx1"/>
              </a:solidFill>
              <a:miter lim="800000"/>
              <a:headEnd/>
              <a:tailEnd/>
            </a:ln>
          </p:spPr>
          <p:txBody>
            <a:bodyPr wrap="none" anchor="ctr"/>
            <a:lstStyle/>
            <a:p>
              <a:r>
                <a:rPr lang="en-US">
                  <a:latin typeface="Calibri" pitchFamily="34" charset="0"/>
                </a:rPr>
                <a:t>    glass</a:t>
              </a:r>
            </a:p>
          </p:txBody>
        </p:sp>
        <p:sp>
          <p:nvSpPr>
            <p:cNvPr id="3100" name="Text Box 27"/>
            <p:cNvSpPr txBox="1">
              <a:spLocks noChangeAspect="1" noChangeArrowheads="1"/>
            </p:cNvSpPr>
            <p:nvPr/>
          </p:nvSpPr>
          <p:spPr bwMode="auto">
            <a:xfrm>
              <a:off x="480" y="3292"/>
              <a:ext cx="738" cy="366"/>
            </a:xfrm>
            <a:prstGeom prst="rect">
              <a:avLst/>
            </a:prstGeom>
            <a:noFill/>
            <a:ln w="9525">
              <a:noFill/>
              <a:miter lim="800000"/>
              <a:headEnd/>
              <a:tailEnd/>
            </a:ln>
          </p:spPr>
          <p:txBody>
            <a:bodyPr wrap="none">
              <a:spAutoFit/>
            </a:bodyPr>
            <a:lstStyle/>
            <a:p>
              <a:r>
                <a:rPr lang="en-US">
                  <a:latin typeface="Calibri" pitchFamily="34" charset="0"/>
                </a:rPr>
                <a:t>Light in</a:t>
              </a:r>
            </a:p>
            <a:p>
              <a:r>
                <a:rPr lang="en-US">
                  <a:latin typeface="Calibri" pitchFamily="34" charset="0"/>
                </a:rPr>
                <a:t>(</a:t>
              </a:r>
              <a:r>
                <a:rPr lang="en-US">
                  <a:latin typeface="Calibri" pitchFamily="34" charset="0"/>
                  <a:sym typeface="Symbol" pitchFamily="18" charset="2"/>
                </a:rPr>
                <a:t>=800nm</a:t>
              </a:r>
              <a:r>
                <a:rPr lang="en-US">
                  <a:latin typeface="Calibri" pitchFamily="34" charset="0"/>
                </a:rPr>
                <a:t>)</a:t>
              </a:r>
            </a:p>
          </p:txBody>
        </p:sp>
        <p:sp>
          <p:nvSpPr>
            <p:cNvPr id="3101" name="Text Box 30"/>
            <p:cNvSpPr txBox="1">
              <a:spLocks noChangeAspect="1" noChangeArrowheads="1"/>
            </p:cNvSpPr>
            <p:nvPr/>
          </p:nvSpPr>
          <p:spPr bwMode="auto">
            <a:xfrm>
              <a:off x="1923" y="2505"/>
              <a:ext cx="468" cy="231"/>
            </a:xfrm>
            <a:prstGeom prst="rect">
              <a:avLst/>
            </a:prstGeom>
            <a:noFill/>
            <a:ln w="9525">
              <a:noFill/>
              <a:miter lim="800000"/>
              <a:headEnd/>
              <a:tailEnd/>
            </a:ln>
          </p:spPr>
          <p:txBody>
            <a:bodyPr wrap="none">
              <a:spAutoFit/>
            </a:bodyPr>
            <a:lstStyle/>
            <a:p>
              <a:r>
                <a:rPr lang="en-US">
                  <a:latin typeface="Calibri" pitchFamily="34" charset="0"/>
                </a:rPr>
                <a:t>prism</a:t>
              </a:r>
            </a:p>
          </p:txBody>
        </p:sp>
        <p:sp>
          <p:nvSpPr>
            <p:cNvPr id="3102" name="Text Box 32"/>
            <p:cNvSpPr txBox="1">
              <a:spLocks noChangeAspect="1" noChangeArrowheads="1"/>
            </p:cNvSpPr>
            <p:nvPr/>
          </p:nvSpPr>
          <p:spPr bwMode="auto">
            <a:xfrm>
              <a:off x="2194" y="3292"/>
              <a:ext cx="926" cy="212"/>
            </a:xfrm>
            <a:prstGeom prst="rect">
              <a:avLst/>
            </a:prstGeom>
            <a:noFill/>
            <a:ln w="9525">
              <a:noFill/>
              <a:miter lim="800000"/>
              <a:headEnd/>
              <a:tailEnd/>
            </a:ln>
          </p:spPr>
          <p:txBody>
            <a:bodyPr wrap="none">
              <a:spAutoFit/>
            </a:bodyPr>
            <a:lstStyle/>
            <a:p>
              <a:r>
                <a:rPr lang="en-US">
                  <a:latin typeface="Calibri" pitchFamily="34" charset="0"/>
                </a:rPr>
                <a:t>Reflected light</a:t>
              </a:r>
            </a:p>
          </p:txBody>
        </p:sp>
        <p:sp>
          <p:nvSpPr>
            <p:cNvPr id="3103" name="Freeform 13"/>
            <p:cNvSpPr>
              <a:spLocks noChangeAspect="1"/>
            </p:cNvSpPr>
            <p:nvPr/>
          </p:nvSpPr>
          <p:spPr bwMode="auto">
            <a:xfrm>
              <a:off x="627" y="2370"/>
              <a:ext cx="2095" cy="949"/>
            </a:xfrm>
            <a:custGeom>
              <a:avLst/>
              <a:gdLst>
                <a:gd name="T0" fmla="*/ 0 w 2095"/>
                <a:gd name="T1" fmla="*/ 940 h 949"/>
                <a:gd name="T2" fmla="*/ 578 w 2095"/>
                <a:gd name="T3" fmla="*/ 538 h 949"/>
                <a:gd name="T4" fmla="*/ 1020 w 2095"/>
                <a:gd name="T5" fmla="*/ 0 h 949"/>
                <a:gd name="T6" fmla="*/ 1464 w 2095"/>
                <a:gd name="T7" fmla="*/ 532 h 949"/>
                <a:gd name="T8" fmla="*/ 2095 w 2095"/>
                <a:gd name="T9" fmla="*/ 949 h 949"/>
                <a:gd name="T10" fmla="*/ 0 60000 65536"/>
                <a:gd name="T11" fmla="*/ 0 60000 65536"/>
                <a:gd name="T12" fmla="*/ 0 60000 65536"/>
                <a:gd name="T13" fmla="*/ 0 60000 65536"/>
                <a:gd name="T14" fmla="*/ 0 60000 65536"/>
                <a:gd name="T15" fmla="*/ 0 w 2095"/>
                <a:gd name="T16" fmla="*/ 0 h 949"/>
                <a:gd name="T17" fmla="*/ 2095 w 2095"/>
                <a:gd name="T18" fmla="*/ 949 h 949"/>
              </a:gdLst>
              <a:ahLst/>
              <a:cxnLst>
                <a:cxn ang="T10">
                  <a:pos x="T0" y="T1"/>
                </a:cxn>
                <a:cxn ang="T11">
                  <a:pos x="T2" y="T3"/>
                </a:cxn>
                <a:cxn ang="T12">
                  <a:pos x="T4" y="T5"/>
                </a:cxn>
                <a:cxn ang="T13">
                  <a:pos x="T6" y="T7"/>
                </a:cxn>
                <a:cxn ang="T14">
                  <a:pos x="T8" y="T9"/>
                </a:cxn>
              </a:cxnLst>
              <a:rect l="T15" t="T16" r="T17" b="T18"/>
              <a:pathLst>
                <a:path w="2095" h="949">
                  <a:moveTo>
                    <a:pt x="0" y="940"/>
                  </a:moveTo>
                  <a:lnTo>
                    <a:pt x="578" y="538"/>
                  </a:lnTo>
                  <a:lnTo>
                    <a:pt x="1020" y="0"/>
                  </a:lnTo>
                  <a:lnTo>
                    <a:pt x="1464" y="532"/>
                  </a:lnTo>
                  <a:lnTo>
                    <a:pt x="2095" y="949"/>
                  </a:lnTo>
                </a:path>
              </a:pathLst>
            </a:custGeom>
            <a:noFill/>
            <a:ln w="50800">
              <a:solidFill>
                <a:srgbClr val="FF0000"/>
              </a:solidFill>
              <a:round/>
              <a:headEnd/>
              <a:tailEnd type="triangle" w="med" len="med"/>
            </a:ln>
          </p:spPr>
          <p:txBody>
            <a:bodyPr/>
            <a:lstStyle/>
            <a:p>
              <a:endParaRPr lang="en-US"/>
            </a:p>
          </p:txBody>
        </p:sp>
        <p:sp>
          <p:nvSpPr>
            <p:cNvPr id="3104" name="Line 14"/>
            <p:cNvSpPr>
              <a:spLocks noChangeAspect="1" noChangeShapeType="1"/>
            </p:cNvSpPr>
            <p:nvPr/>
          </p:nvSpPr>
          <p:spPr bwMode="auto">
            <a:xfrm>
              <a:off x="1652" y="2411"/>
              <a:ext cx="0" cy="901"/>
            </a:xfrm>
            <a:prstGeom prst="line">
              <a:avLst/>
            </a:prstGeom>
            <a:noFill/>
            <a:ln w="9525">
              <a:solidFill>
                <a:schemeClr val="tx1"/>
              </a:solidFill>
              <a:prstDash val="dash"/>
              <a:round/>
              <a:headEnd/>
              <a:tailEnd/>
            </a:ln>
          </p:spPr>
          <p:txBody>
            <a:bodyPr/>
            <a:lstStyle/>
            <a:p>
              <a:endParaRPr lang="en-US"/>
            </a:p>
          </p:txBody>
        </p:sp>
        <p:grpSp>
          <p:nvGrpSpPr>
            <p:cNvPr id="3105" name="Group 63"/>
            <p:cNvGrpSpPr>
              <a:grpSpLocks/>
            </p:cNvGrpSpPr>
            <p:nvPr/>
          </p:nvGrpSpPr>
          <p:grpSpPr bwMode="auto">
            <a:xfrm>
              <a:off x="1548" y="2256"/>
              <a:ext cx="192" cy="96"/>
              <a:chOff x="1536" y="2256"/>
              <a:chExt cx="192" cy="96"/>
            </a:xfrm>
          </p:grpSpPr>
          <p:sp>
            <p:nvSpPr>
              <p:cNvPr id="3106" name="Line 60"/>
              <p:cNvSpPr>
                <a:spLocks noChangeShapeType="1"/>
              </p:cNvSpPr>
              <p:nvPr/>
            </p:nvSpPr>
            <p:spPr bwMode="auto">
              <a:xfrm flipV="1">
                <a:off x="1536" y="2256"/>
                <a:ext cx="0" cy="96"/>
              </a:xfrm>
              <a:prstGeom prst="line">
                <a:avLst/>
              </a:prstGeom>
              <a:noFill/>
              <a:ln w="12700">
                <a:solidFill>
                  <a:srgbClr val="FF0000"/>
                </a:solidFill>
                <a:round/>
                <a:headEnd/>
                <a:tailEnd type="triangle" w="sm" len="sm"/>
              </a:ln>
            </p:spPr>
            <p:txBody>
              <a:bodyPr/>
              <a:lstStyle/>
              <a:p>
                <a:endParaRPr lang="en-US"/>
              </a:p>
            </p:txBody>
          </p:sp>
          <p:sp>
            <p:nvSpPr>
              <p:cNvPr id="3107" name="Line 61"/>
              <p:cNvSpPr>
                <a:spLocks noChangeShapeType="1"/>
              </p:cNvSpPr>
              <p:nvPr/>
            </p:nvSpPr>
            <p:spPr bwMode="auto">
              <a:xfrm flipV="1">
                <a:off x="1632" y="2256"/>
                <a:ext cx="0" cy="96"/>
              </a:xfrm>
              <a:prstGeom prst="line">
                <a:avLst/>
              </a:prstGeom>
              <a:noFill/>
              <a:ln w="12700">
                <a:solidFill>
                  <a:srgbClr val="FF0000"/>
                </a:solidFill>
                <a:round/>
                <a:headEnd/>
                <a:tailEnd type="triangle" w="sm" len="sm"/>
              </a:ln>
            </p:spPr>
            <p:txBody>
              <a:bodyPr/>
              <a:lstStyle/>
              <a:p>
                <a:endParaRPr lang="en-US"/>
              </a:p>
            </p:txBody>
          </p:sp>
          <p:sp>
            <p:nvSpPr>
              <p:cNvPr id="3108" name="Line 62"/>
              <p:cNvSpPr>
                <a:spLocks noChangeShapeType="1"/>
              </p:cNvSpPr>
              <p:nvPr/>
            </p:nvSpPr>
            <p:spPr bwMode="auto">
              <a:xfrm flipV="1">
                <a:off x="1728" y="2256"/>
                <a:ext cx="0" cy="96"/>
              </a:xfrm>
              <a:prstGeom prst="line">
                <a:avLst/>
              </a:prstGeom>
              <a:noFill/>
              <a:ln w="12700">
                <a:solidFill>
                  <a:srgbClr val="FF0000"/>
                </a:solidFill>
                <a:round/>
                <a:headEnd/>
                <a:tailEnd type="triangle" w="sm" len="sm"/>
              </a:ln>
            </p:spPr>
            <p:txBody>
              <a:bodyPr/>
              <a:lstStyle/>
              <a:p>
                <a:endParaRPr lang="en-US"/>
              </a:p>
            </p:txBody>
          </p:sp>
        </p:grpSp>
      </p:grpSp>
      <p:cxnSp>
        <p:nvCxnSpPr>
          <p:cNvPr id="39" name="Straight Connector 3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0" name="Slide Number Placeholder 39"/>
          <p:cNvSpPr>
            <a:spLocks noGrp="1"/>
          </p:cNvSpPr>
          <p:nvPr>
            <p:ph type="sldNum" sz="quarter" idx="12"/>
          </p:nvPr>
        </p:nvSpPr>
        <p:spPr/>
        <p:txBody>
          <a:bodyPr/>
          <a:lstStyle/>
          <a:p>
            <a:pPr>
              <a:defRPr/>
            </a:pPr>
            <a:fld id="{89932EE7-AED0-4343-B44D-BB635BC5B334}"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295400" y="0"/>
            <a:ext cx="6400800" cy="954088"/>
          </a:xfrm>
          <a:prstGeom prst="rect">
            <a:avLst/>
          </a:prstGeom>
          <a:solidFill>
            <a:schemeClr val="bg1"/>
          </a:solidFill>
          <a:ln w="9525">
            <a:noFill/>
            <a:miter lim="800000"/>
            <a:headEnd/>
            <a:tailEnd/>
          </a:ln>
        </p:spPr>
        <p:txBody>
          <a:bodyPr>
            <a:spAutoFit/>
          </a:bodyPr>
          <a:lstStyle/>
          <a:p>
            <a:pPr algn="ctr"/>
            <a:r>
              <a:rPr lang="en-US" sz="2800">
                <a:solidFill>
                  <a:srgbClr val="0033CC"/>
                </a:solidFill>
                <a:latin typeface="Calibri" pitchFamily="34" charset="0"/>
              </a:rPr>
              <a:t>Enhanced DNA hybridization detection by SPR on periodic Au nano-post array</a:t>
            </a:r>
          </a:p>
        </p:txBody>
      </p:sp>
      <p:sp>
        <p:nvSpPr>
          <p:cNvPr id="37891" name="AutoShape 4"/>
          <p:cNvSpPr>
            <a:spLocks noChangeArrowheads="1"/>
          </p:cNvSpPr>
          <p:nvPr/>
        </p:nvSpPr>
        <p:spPr bwMode="auto">
          <a:xfrm>
            <a:off x="5638800" y="1654175"/>
            <a:ext cx="3276600" cy="1524000"/>
          </a:xfrm>
          <a:prstGeom prst="cube">
            <a:avLst>
              <a:gd name="adj" fmla="val 84065"/>
            </a:avLst>
          </a:prstGeom>
          <a:solidFill>
            <a:srgbClr val="FF9900"/>
          </a:solidFill>
          <a:ln w="9525">
            <a:solidFill>
              <a:schemeClr val="tx1"/>
            </a:solidFill>
            <a:miter lim="800000"/>
            <a:headEnd/>
            <a:tailEnd/>
          </a:ln>
        </p:spPr>
        <p:txBody>
          <a:bodyPr wrap="none" anchor="ctr"/>
          <a:lstStyle/>
          <a:p>
            <a:endParaRPr lang="en-US">
              <a:latin typeface="Calibri" pitchFamily="34" charset="0"/>
            </a:endParaRPr>
          </a:p>
        </p:txBody>
      </p:sp>
      <p:grpSp>
        <p:nvGrpSpPr>
          <p:cNvPr id="2" name="Group 32"/>
          <p:cNvGrpSpPr>
            <a:grpSpLocks/>
          </p:cNvGrpSpPr>
          <p:nvPr/>
        </p:nvGrpSpPr>
        <p:grpSpPr bwMode="auto">
          <a:xfrm>
            <a:off x="152400" y="1163638"/>
            <a:ext cx="8704263" cy="1960562"/>
            <a:chOff x="96" y="733"/>
            <a:chExt cx="5483" cy="1235"/>
          </a:xfrm>
        </p:grpSpPr>
        <p:sp>
          <p:nvSpPr>
            <p:cNvPr id="37906" name="Text Box 3"/>
            <p:cNvSpPr txBox="1">
              <a:spLocks noChangeArrowheads="1"/>
            </p:cNvSpPr>
            <p:nvPr/>
          </p:nvSpPr>
          <p:spPr bwMode="auto">
            <a:xfrm>
              <a:off x="96" y="985"/>
              <a:ext cx="3312" cy="983"/>
            </a:xfrm>
            <a:prstGeom prst="rect">
              <a:avLst/>
            </a:prstGeom>
            <a:noFill/>
            <a:ln w="9525">
              <a:noFill/>
              <a:miter lim="800000"/>
              <a:headEnd/>
              <a:tailEnd/>
            </a:ln>
          </p:spPr>
          <p:txBody>
            <a:bodyPr>
              <a:spAutoFit/>
            </a:bodyPr>
            <a:lstStyle/>
            <a:p>
              <a:pPr marL="228600" indent="-228600">
                <a:spcAft>
                  <a:spcPct val="15000"/>
                </a:spcAft>
              </a:pPr>
              <a:r>
                <a:rPr lang="en-US">
                  <a:solidFill>
                    <a:srgbClr val="FF3300"/>
                  </a:solidFill>
                  <a:latin typeface="Calibri" pitchFamily="34" charset="0"/>
                </a:rPr>
                <a:t>Au nano-posts increase sensitivity by:</a:t>
              </a:r>
            </a:p>
            <a:p>
              <a:pPr marL="228600" indent="-228600">
                <a:spcAft>
                  <a:spcPct val="15000"/>
                </a:spcAft>
                <a:buFontTx/>
                <a:buAutoNum type="arabicPeriod"/>
              </a:pPr>
              <a:r>
                <a:rPr lang="en-US">
                  <a:solidFill>
                    <a:srgbClr val="0033CC"/>
                  </a:solidFill>
                  <a:latin typeface="Calibri" pitchFamily="34" charset="0"/>
                </a:rPr>
                <a:t>Increasing the surface area for DNA binding.</a:t>
              </a:r>
            </a:p>
            <a:p>
              <a:pPr marL="228600" indent="-228600">
                <a:spcAft>
                  <a:spcPct val="15000"/>
                </a:spcAft>
                <a:buFontTx/>
                <a:buAutoNum type="arabicPeriod"/>
              </a:pPr>
              <a:r>
                <a:rPr lang="en-US">
                  <a:solidFill>
                    <a:srgbClr val="0033CC"/>
                  </a:solidFill>
                  <a:latin typeface="Calibri" pitchFamily="34" charset="0"/>
                </a:rPr>
                <a:t>Coupling between localized (from nano-posts) and propagating (from underlying continuous film) surface plasmon.</a:t>
              </a:r>
            </a:p>
          </p:txBody>
        </p:sp>
        <p:grpSp>
          <p:nvGrpSpPr>
            <p:cNvPr id="37907" name="Group 31"/>
            <p:cNvGrpSpPr>
              <a:grpSpLocks/>
            </p:cNvGrpSpPr>
            <p:nvPr/>
          </p:nvGrpSpPr>
          <p:grpSpPr bwMode="auto">
            <a:xfrm>
              <a:off x="3600" y="733"/>
              <a:ext cx="1979" cy="1125"/>
              <a:chOff x="3600" y="733"/>
              <a:chExt cx="1979" cy="1125"/>
            </a:xfrm>
          </p:grpSpPr>
          <p:sp>
            <p:nvSpPr>
              <p:cNvPr id="37908" name="AutoShape 6"/>
              <p:cNvSpPr>
                <a:spLocks noChangeAspect="1" noChangeArrowheads="1"/>
              </p:cNvSpPr>
              <p:nvPr/>
            </p:nvSpPr>
            <p:spPr bwMode="auto">
              <a:xfrm>
                <a:off x="3600" y="1570"/>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09" name="AutoShape 7"/>
              <p:cNvSpPr>
                <a:spLocks noChangeAspect="1" noChangeArrowheads="1"/>
              </p:cNvSpPr>
              <p:nvPr/>
            </p:nvSpPr>
            <p:spPr bwMode="auto">
              <a:xfrm>
                <a:off x="4080" y="1570"/>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0" name="AutoShape 8"/>
              <p:cNvSpPr>
                <a:spLocks noChangeAspect="1" noChangeArrowheads="1"/>
              </p:cNvSpPr>
              <p:nvPr/>
            </p:nvSpPr>
            <p:spPr bwMode="auto">
              <a:xfrm>
                <a:off x="4560" y="1570"/>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1" name="AutoShape 9"/>
              <p:cNvSpPr>
                <a:spLocks noChangeAspect="1" noChangeArrowheads="1"/>
              </p:cNvSpPr>
              <p:nvPr/>
            </p:nvSpPr>
            <p:spPr bwMode="auto">
              <a:xfrm>
                <a:off x="3888" y="1273"/>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2" name="AutoShape 10"/>
              <p:cNvSpPr>
                <a:spLocks noChangeAspect="1" noChangeArrowheads="1"/>
              </p:cNvSpPr>
              <p:nvPr/>
            </p:nvSpPr>
            <p:spPr bwMode="auto">
              <a:xfrm>
                <a:off x="4368" y="1273"/>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3" name="AutoShape 11"/>
              <p:cNvSpPr>
                <a:spLocks noChangeAspect="1" noChangeArrowheads="1"/>
              </p:cNvSpPr>
              <p:nvPr/>
            </p:nvSpPr>
            <p:spPr bwMode="auto">
              <a:xfrm>
                <a:off x="4848" y="1273"/>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4" name="AutoShape 12"/>
              <p:cNvSpPr>
                <a:spLocks noChangeAspect="1" noChangeArrowheads="1"/>
              </p:cNvSpPr>
              <p:nvPr/>
            </p:nvSpPr>
            <p:spPr bwMode="auto">
              <a:xfrm>
                <a:off x="4224" y="956"/>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5" name="AutoShape 13"/>
              <p:cNvSpPr>
                <a:spLocks noChangeAspect="1" noChangeArrowheads="1"/>
              </p:cNvSpPr>
              <p:nvPr/>
            </p:nvSpPr>
            <p:spPr bwMode="auto">
              <a:xfrm>
                <a:off x="4704" y="956"/>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6" name="AutoShape 14"/>
              <p:cNvSpPr>
                <a:spLocks noChangeAspect="1" noChangeArrowheads="1"/>
              </p:cNvSpPr>
              <p:nvPr/>
            </p:nvSpPr>
            <p:spPr bwMode="auto">
              <a:xfrm>
                <a:off x="5184" y="956"/>
                <a:ext cx="288" cy="288"/>
              </a:xfrm>
              <a:prstGeom prst="can">
                <a:avLst>
                  <a:gd name="adj" fmla="val 45315"/>
                </a:avLst>
              </a:prstGeom>
              <a:solidFill>
                <a:srgbClr val="FF9900"/>
              </a:solidFill>
              <a:ln w="9525">
                <a:solidFill>
                  <a:schemeClr val="tx1"/>
                </a:solidFill>
                <a:round/>
                <a:headEnd/>
                <a:tailEnd/>
              </a:ln>
            </p:spPr>
            <p:txBody>
              <a:bodyPr wrap="none" anchor="ctr"/>
              <a:lstStyle/>
              <a:p>
                <a:endParaRPr lang="en-US">
                  <a:latin typeface="Calibri" pitchFamily="34" charset="0"/>
                </a:endParaRPr>
              </a:p>
            </p:txBody>
          </p:sp>
          <p:sp>
            <p:nvSpPr>
              <p:cNvPr id="37917" name="Text Box 16"/>
              <p:cNvSpPr txBox="1">
                <a:spLocks noChangeArrowheads="1"/>
              </p:cNvSpPr>
              <p:nvPr/>
            </p:nvSpPr>
            <p:spPr bwMode="auto">
              <a:xfrm>
                <a:off x="4512" y="733"/>
                <a:ext cx="1067" cy="250"/>
              </a:xfrm>
              <a:prstGeom prst="rect">
                <a:avLst/>
              </a:prstGeom>
              <a:noFill/>
              <a:ln w="9525">
                <a:noFill/>
                <a:miter lim="800000"/>
                <a:headEnd/>
                <a:tailEnd/>
              </a:ln>
            </p:spPr>
            <p:txBody>
              <a:bodyPr wrap="none">
                <a:spAutoFit/>
              </a:bodyPr>
              <a:lstStyle/>
              <a:p>
                <a:r>
                  <a:rPr lang="en-US" sz="2000">
                    <a:latin typeface="Calibri" pitchFamily="34" charset="0"/>
                  </a:rPr>
                  <a:t>Au nano-post</a:t>
                </a:r>
              </a:p>
            </p:txBody>
          </p:sp>
        </p:grpSp>
      </p:grpSp>
      <p:sp>
        <p:nvSpPr>
          <p:cNvPr id="37893" name="Text Box 17"/>
          <p:cNvSpPr txBox="1">
            <a:spLocks noChangeArrowheads="1"/>
          </p:cNvSpPr>
          <p:nvPr/>
        </p:nvSpPr>
        <p:spPr bwMode="auto">
          <a:xfrm>
            <a:off x="7772400" y="2808288"/>
            <a:ext cx="960438" cy="396875"/>
          </a:xfrm>
          <a:prstGeom prst="rect">
            <a:avLst/>
          </a:prstGeom>
          <a:noFill/>
          <a:ln w="9525">
            <a:noFill/>
            <a:miter lim="800000"/>
            <a:headEnd/>
            <a:tailEnd/>
          </a:ln>
        </p:spPr>
        <p:txBody>
          <a:bodyPr wrap="none">
            <a:spAutoFit/>
          </a:bodyPr>
          <a:lstStyle/>
          <a:p>
            <a:r>
              <a:rPr lang="en-US" sz="2000">
                <a:latin typeface="Calibri" pitchFamily="34" charset="0"/>
              </a:rPr>
              <a:t>Au film</a:t>
            </a:r>
          </a:p>
        </p:txBody>
      </p:sp>
      <p:grpSp>
        <p:nvGrpSpPr>
          <p:cNvPr id="37894" name="Group 30"/>
          <p:cNvGrpSpPr>
            <a:grpSpLocks/>
          </p:cNvGrpSpPr>
          <p:nvPr/>
        </p:nvGrpSpPr>
        <p:grpSpPr bwMode="auto">
          <a:xfrm>
            <a:off x="381000" y="3402013"/>
            <a:ext cx="8604250" cy="3152775"/>
            <a:chOff x="240" y="2143"/>
            <a:chExt cx="5420" cy="1986"/>
          </a:xfrm>
        </p:grpSpPr>
        <p:sp>
          <p:nvSpPr>
            <p:cNvPr id="37897" name="Text Box 20"/>
            <p:cNvSpPr txBox="1">
              <a:spLocks noChangeArrowheads="1"/>
            </p:cNvSpPr>
            <p:nvPr/>
          </p:nvSpPr>
          <p:spPr bwMode="auto">
            <a:xfrm>
              <a:off x="912" y="3552"/>
              <a:ext cx="2880" cy="577"/>
            </a:xfrm>
            <a:prstGeom prst="rect">
              <a:avLst/>
            </a:prstGeom>
            <a:noFill/>
            <a:ln w="9525">
              <a:noFill/>
              <a:miter lim="800000"/>
              <a:headEnd/>
              <a:tailEnd/>
            </a:ln>
          </p:spPr>
          <p:txBody>
            <a:bodyPr>
              <a:spAutoFit/>
            </a:bodyPr>
            <a:lstStyle/>
            <a:p>
              <a:r>
                <a:rPr lang="en-US">
                  <a:solidFill>
                    <a:srgbClr val="0033CC"/>
                  </a:solidFill>
                  <a:latin typeface="Calibri" pitchFamily="34" charset="0"/>
                </a:rPr>
                <a:t>DNA hybridization leads to a change in -</a:t>
              </a:r>
            </a:p>
            <a:p>
              <a:pPr lvl="1"/>
              <a:r>
                <a:rPr lang="en-US">
                  <a:solidFill>
                    <a:srgbClr val="0033CC"/>
                  </a:solidFill>
                  <a:latin typeface="Calibri" pitchFamily="34" charset="0"/>
                </a:rPr>
                <a:t>- refractive index by 5%</a:t>
              </a:r>
            </a:p>
            <a:p>
              <a:pPr lvl="1"/>
              <a:r>
                <a:rPr lang="en-US">
                  <a:solidFill>
                    <a:srgbClr val="0033CC"/>
                  </a:solidFill>
                  <a:latin typeface="Calibri" pitchFamily="34" charset="0"/>
                </a:rPr>
                <a:t>- thickness by 3.5nm</a:t>
              </a:r>
            </a:p>
          </p:txBody>
        </p:sp>
        <p:grpSp>
          <p:nvGrpSpPr>
            <p:cNvPr id="37898" name="Group 29"/>
            <p:cNvGrpSpPr>
              <a:grpSpLocks/>
            </p:cNvGrpSpPr>
            <p:nvPr/>
          </p:nvGrpSpPr>
          <p:grpSpPr bwMode="auto">
            <a:xfrm>
              <a:off x="240" y="2143"/>
              <a:ext cx="5420" cy="1397"/>
              <a:chOff x="240" y="2143"/>
              <a:chExt cx="5420" cy="1397"/>
            </a:xfrm>
          </p:grpSpPr>
          <p:pic>
            <p:nvPicPr>
              <p:cNvPr id="37899" name="Picture 19"/>
              <p:cNvPicPr>
                <a:picLocks noChangeAspect="1" noChangeArrowheads="1"/>
              </p:cNvPicPr>
              <p:nvPr/>
            </p:nvPicPr>
            <p:blipFill>
              <a:blip r:embed="rId2" cstate="print"/>
              <a:srcRect/>
              <a:stretch>
                <a:fillRect/>
              </a:stretch>
            </p:blipFill>
            <p:spPr bwMode="auto">
              <a:xfrm>
                <a:off x="1008" y="2143"/>
                <a:ext cx="3696" cy="1397"/>
              </a:xfrm>
              <a:prstGeom prst="rect">
                <a:avLst/>
              </a:prstGeom>
              <a:noFill/>
              <a:ln w="9525">
                <a:noFill/>
                <a:miter lim="800000"/>
                <a:headEnd/>
                <a:tailEnd/>
              </a:ln>
            </p:spPr>
          </p:pic>
          <p:sp>
            <p:nvSpPr>
              <p:cNvPr id="37900" name="Line 23"/>
              <p:cNvSpPr>
                <a:spLocks noChangeShapeType="1"/>
              </p:cNvSpPr>
              <p:nvPr/>
            </p:nvSpPr>
            <p:spPr bwMode="auto">
              <a:xfrm>
                <a:off x="816" y="3024"/>
                <a:ext cx="240" cy="0"/>
              </a:xfrm>
              <a:prstGeom prst="line">
                <a:avLst/>
              </a:prstGeom>
              <a:noFill/>
              <a:ln w="9525">
                <a:solidFill>
                  <a:schemeClr val="tx1"/>
                </a:solidFill>
                <a:round/>
                <a:headEnd/>
                <a:tailEnd type="triangle" w="med" len="med"/>
              </a:ln>
            </p:spPr>
            <p:txBody>
              <a:bodyPr/>
              <a:lstStyle/>
              <a:p>
                <a:endParaRPr lang="en-US"/>
              </a:p>
            </p:txBody>
          </p:sp>
          <p:sp>
            <p:nvSpPr>
              <p:cNvPr id="37901" name="Text Box 24"/>
              <p:cNvSpPr txBox="1">
                <a:spLocks noChangeArrowheads="1"/>
              </p:cNvSpPr>
              <p:nvPr/>
            </p:nvSpPr>
            <p:spPr bwMode="auto">
              <a:xfrm>
                <a:off x="576" y="2908"/>
                <a:ext cx="272" cy="212"/>
              </a:xfrm>
              <a:prstGeom prst="rect">
                <a:avLst/>
              </a:prstGeom>
              <a:noFill/>
              <a:ln w="9525">
                <a:noFill/>
                <a:miter lim="800000"/>
                <a:headEnd/>
                <a:tailEnd/>
              </a:ln>
            </p:spPr>
            <p:txBody>
              <a:bodyPr wrap="none">
                <a:spAutoFit/>
              </a:bodyPr>
              <a:lstStyle/>
              <a:p>
                <a:r>
                  <a:rPr lang="en-US">
                    <a:latin typeface="Calibri" pitchFamily="34" charset="0"/>
                  </a:rPr>
                  <a:t>Au</a:t>
                </a:r>
              </a:p>
            </p:txBody>
          </p:sp>
          <p:sp>
            <p:nvSpPr>
              <p:cNvPr id="37902" name="Line 25"/>
              <p:cNvSpPr>
                <a:spLocks noChangeShapeType="1"/>
              </p:cNvSpPr>
              <p:nvPr/>
            </p:nvSpPr>
            <p:spPr bwMode="auto">
              <a:xfrm>
                <a:off x="960" y="2372"/>
                <a:ext cx="240" cy="0"/>
              </a:xfrm>
              <a:prstGeom prst="line">
                <a:avLst/>
              </a:prstGeom>
              <a:noFill/>
              <a:ln w="9525">
                <a:solidFill>
                  <a:schemeClr val="tx1"/>
                </a:solidFill>
                <a:round/>
                <a:headEnd/>
                <a:tailEnd type="triangle" w="med" len="med"/>
              </a:ln>
            </p:spPr>
            <p:txBody>
              <a:bodyPr/>
              <a:lstStyle/>
              <a:p>
                <a:endParaRPr lang="en-US"/>
              </a:p>
            </p:txBody>
          </p:sp>
          <p:sp>
            <p:nvSpPr>
              <p:cNvPr id="37903" name="Text Box 26"/>
              <p:cNvSpPr txBox="1">
                <a:spLocks noChangeArrowheads="1"/>
              </p:cNvSpPr>
              <p:nvPr/>
            </p:nvSpPr>
            <p:spPr bwMode="auto">
              <a:xfrm>
                <a:off x="240" y="2246"/>
                <a:ext cx="997" cy="346"/>
              </a:xfrm>
              <a:prstGeom prst="rect">
                <a:avLst/>
              </a:prstGeom>
              <a:noFill/>
              <a:ln w="9525">
                <a:noFill/>
                <a:miter lim="800000"/>
                <a:headEnd/>
                <a:tailEnd/>
              </a:ln>
            </p:spPr>
            <p:txBody>
              <a:bodyPr wrap="none">
                <a:spAutoFit/>
              </a:bodyPr>
              <a:lstStyle/>
              <a:p>
                <a:pPr algn="ctr"/>
                <a:r>
                  <a:rPr lang="en-US">
                    <a:latin typeface="Calibri" pitchFamily="34" charset="0"/>
                  </a:rPr>
                  <a:t>ssDNA</a:t>
                </a:r>
              </a:p>
              <a:p>
                <a:pPr algn="ctr"/>
                <a:r>
                  <a:rPr lang="en-US" sz="1400">
                    <a:latin typeface="Calibri" pitchFamily="34" charset="0"/>
                  </a:rPr>
                  <a:t>(ss: single strand)</a:t>
                </a:r>
              </a:p>
            </p:txBody>
          </p:sp>
          <p:sp>
            <p:nvSpPr>
              <p:cNvPr id="37904" name="Line 27"/>
              <p:cNvSpPr>
                <a:spLocks noChangeShapeType="1"/>
              </p:cNvSpPr>
              <p:nvPr/>
            </p:nvSpPr>
            <p:spPr bwMode="auto">
              <a:xfrm flipV="1">
                <a:off x="4551" y="2352"/>
                <a:ext cx="345" cy="0"/>
              </a:xfrm>
              <a:prstGeom prst="line">
                <a:avLst/>
              </a:prstGeom>
              <a:noFill/>
              <a:ln w="9525">
                <a:solidFill>
                  <a:schemeClr val="tx1"/>
                </a:solidFill>
                <a:round/>
                <a:headEnd type="triangle" w="med" len="med"/>
                <a:tailEnd/>
              </a:ln>
            </p:spPr>
            <p:txBody>
              <a:bodyPr/>
              <a:lstStyle/>
              <a:p>
                <a:endParaRPr lang="en-US"/>
              </a:p>
            </p:txBody>
          </p:sp>
          <p:sp>
            <p:nvSpPr>
              <p:cNvPr id="37905" name="Text Box 28"/>
              <p:cNvSpPr txBox="1">
                <a:spLocks noChangeArrowheads="1"/>
              </p:cNvSpPr>
              <p:nvPr/>
            </p:nvSpPr>
            <p:spPr bwMode="auto">
              <a:xfrm>
                <a:off x="4614" y="2226"/>
                <a:ext cx="1046" cy="346"/>
              </a:xfrm>
              <a:prstGeom prst="rect">
                <a:avLst/>
              </a:prstGeom>
              <a:noFill/>
              <a:ln w="9525">
                <a:noFill/>
                <a:miter lim="800000"/>
                <a:headEnd/>
                <a:tailEnd/>
              </a:ln>
            </p:spPr>
            <p:txBody>
              <a:bodyPr wrap="none">
                <a:spAutoFit/>
              </a:bodyPr>
              <a:lstStyle/>
              <a:p>
                <a:pPr algn="ctr"/>
                <a:r>
                  <a:rPr lang="en-US">
                    <a:latin typeface="Calibri" pitchFamily="34" charset="0"/>
                  </a:rPr>
                  <a:t>dsDNA</a:t>
                </a:r>
              </a:p>
              <a:p>
                <a:pPr algn="ctr"/>
                <a:r>
                  <a:rPr lang="en-US" sz="1400">
                    <a:latin typeface="Calibri" pitchFamily="34" charset="0"/>
                  </a:rPr>
                  <a:t>(ds: double strand)</a:t>
                </a:r>
              </a:p>
            </p:txBody>
          </p:sp>
        </p:grpSp>
      </p:grpSp>
      <p:cxnSp>
        <p:nvCxnSpPr>
          <p:cNvPr id="29" name="Straight Connector 28"/>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0" name="Slide Number Placeholder 29"/>
          <p:cNvSpPr>
            <a:spLocks noGrp="1"/>
          </p:cNvSpPr>
          <p:nvPr>
            <p:ph type="sldNum" sz="quarter" idx="12"/>
          </p:nvPr>
        </p:nvSpPr>
        <p:spPr/>
        <p:txBody>
          <a:bodyPr/>
          <a:lstStyle/>
          <a:p>
            <a:pPr>
              <a:defRPr/>
            </a:pPr>
            <a:fld id="{5BB347EB-F0BF-4855-B103-DE6A79A2BDE8}"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1447800" y="152400"/>
            <a:ext cx="6934200" cy="523875"/>
          </a:xfrm>
          <a:prstGeom prst="rect">
            <a:avLst/>
          </a:prstGeom>
          <a:noFill/>
          <a:ln w="9525">
            <a:noFill/>
            <a:miter lim="800000"/>
            <a:headEnd/>
            <a:tailEnd/>
          </a:ln>
        </p:spPr>
        <p:txBody>
          <a:bodyPr>
            <a:spAutoFit/>
          </a:bodyPr>
          <a:lstStyle/>
          <a:p>
            <a:pPr algn="ctr"/>
            <a:r>
              <a:rPr lang="en-US" sz="2800">
                <a:solidFill>
                  <a:srgbClr val="0033CC"/>
                </a:solidFill>
                <a:latin typeface="Calibri" pitchFamily="34" charset="0"/>
              </a:rPr>
              <a:t>Enhanced SPR detection of DNA hybridization</a:t>
            </a:r>
          </a:p>
        </p:txBody>
      </p:sp>
      <p:sp>
        <p:nvSpPr>
          <p:cNvPr id="4100" name="Text Box 279"/>
          <p:cNvSpPr txBox="1">
            <a:spLocks noChangeArrowheads="1"/>
          </p:cNvSpPr>
          <p:nvPr/>
        </p:nvSpPr>
        <p:spPr bwMode="auto">
          <a:xfrm>
            <a:off x="1219200" y="5943600"/>
            <a:ext cx="6743700" cy="400050"/>
          </a:xfrm>
          <a:prstGeom prst="rect">
            <a:avLst/>
          </a:prstGeom>
          <a:noFill/>
          <a:ln w="9525">
            <a:noFill/>
            <a:miter lim="800000"/>
            <a:headEnd/>
            <a:tailEnd/>
          </a:ln>
        </p:spPr>
        <p:txBody>
          <a:bodyPr wrap="none">
            <a:spAutoFit/>
          </a:bodyPr>
          <a:lstStyle/>
          <a:p>
            <a:r>
              <a:rPr lang="en-US" sz="2000">
                <a:solidFill>
                  <a:srgbClr val="FF3300"/>
                </a:solidFill>
                <a:latin typeface="Calibri" pitchFamily="34" charset="0"/>
              </a:rPr>
              <a:t>Sensitivity was enhanced by 5</a:t>
            </a:r>
            <a:r>
              <a:rPr lang="en-US" sz="2000">
                <a:solidFill>
                  <a:srgbClr val="FF3300"/>
                </a:solidFill>
                <a:latin typeface="Calibri" pitchFamily="34" charset="0"/>
                <a:sym typeface="Symbol" pitchFamily="18" charset="2"/>
              </a:rPr>
              <a:t> when post diameter = 50nm </a:t>
            </a:r>
            <a:endParaRPr lang="en-US" sz="2000">
              <a:solidFill>
                <a:srgbClr val="FF3300"/>
              </a:solidFill>
              <a:latin typeface="Calibri" pitchFamily="34" charset="0"/>
            </a:endParaRPr>
          </a:p>
        </p:txBody>
      </p:sp>
      <p:pic>
        <p:nvPicPr>
          <p:cNvPr id="4101" name="Picture 281" descr="EBL2-75"/>
          <p:cNvPicPr>
            <a:picLocks noChangeAspect="1" noChangeArrowheads="1"/>
          </p:cNvPicPr>
          <p:nvPr/>
        </p:nvPicPr>
        <p:blipFill>
          <a:blip r:embed="rId3" cstate="print"/>
          <a:srcRect/>
          <a:stretch>
            <a:fillRect/>
          </a:stretch>
        </p:blipFill>
        <p:spPr bwMode="auto">
          <a:xfrm>
            <a:off x="152400" y="1676400"/>
            <a:ext cx="2705100" cy="2019300"/>
          </a:xfrm>
          <a:prstGeom prst="rect">
            <a:avLst/>
          </a:prstGeom>
          <a:noFill/>
          <a:ln w="9525">
            <a:noFill/>
            <a:miter lim="800000"/>
            <a:headEnd/>
            <a:tailEnd/>
          </a:ln>
        </p:spPr>
      </p:pic>
      <p:sp>
        <p:nvSpPr>
          <p:cNvPr id="4102" name="Text Box 283"/>
          <p:cNvSpPr txBox="1">
            <a:spLocks noChangeArrowheads="1"/>
          </p:cNvSpPr>
          <p:nvPr/>
        </p:nvSpPr>
        <p:spPr bwMode="auto">
          <a:xfrm>
            <a:off x="0" y="3794125"/>
            <a:ext cx="3124200" cy="641350"/>
          </a:xfrm>
          <a:prstGeom prst="rect">
            <a:avLst/>
          </a:prstGeom>
          <a:noFill/>
          <a:ln w="9525">
            <a:noFill/>
            <a:miter lim="800000"/>
            <a:headEnd/>
            <a:tailEnd/>
          </a:ln>
        </p:spPr>
        <p:txBody>
          <a:bodyPr>
            <a:spAutoFit/>
          </a:bodyPr>
          <a:lstStyle/>
          <a:p>
            <a:r>
              <a:rPr lang="en-US">
                <a:solidFill>
                  <a:srgbClr val="0033CC"/>
                </a:solidFill>
                <a:latin typeface="Calibri" pitchFamily="34" charset="0"/>
              </a:rPr>
              <a:t>SEM image of Au nano-post array on 20nm flat Au film</a:t>
            </a:r>
          </a:p>
        </p:txBody>
      </p:sp>
      <p:grpSp>
        <p:nvGrpSpPr>
          <p:cNvPr id="4103" name="Group 20401"/>
          <p:cNvGrpSpPr>
            <a:grpSpLocks/>
          </p:cNvGrpSpPr>
          <p:nvPr/>
        </p:nvGrpSpPr>
        <p:grpSpPr bwMode="auto">
          <a:xfrm>
            <a:off x="3048000" y="990600"/>
            <a:ext cx="6096000" cy="4610100"/>
            <a:chOff x="1920" y="912"/>
            <a:chExt cx="3840" cy="2904"/>
          </a:xfrm>
        </p:grpSpPr>
        <p:graphicFrame>
          <p:nvGraphicFramePr>
            <p:cNvPr id="4098" name="Object 20402"/>
            <p:cNvGraphicFramePr>
              <a:graphicFrameLocks noChangeAspect="1"/>
            </p:cNvGraphicFramePr>
            <p:nvPr/>
          </p:nvGraphicFramePr>
          <p:xfrm>
            <a:off x="1968" y="912"/>
            <a:ext cx="3792" cy="2707"/>
          </p:xfrm>
          <a:graphic>
            <a:graphicData uri="http://schemas.openxmlformats.org/presentationml/2006/ole">
              <mc:AlternateContent xmlns:mc="http://schemas.openxmlformats.org/markup-compatibility/2006">
                <mc:Choice xmlns:v="urn:schemas-microsoft-com:vml" Requires="v">
                  <p:oleObj spid="_x0000_s4120" name="Worksheet" r:id="rId5" imgW="11396160" imgH="5827680" progId="Excel.Sheet.8">
                    <p:embed/>
                  </p:oleObj>
                </mc:Choice>
                <mc:Fallback>
                  <p:oleObj name="Worksheet" r:id="rId5" imgW="11396160" imgH="5827680" progId="Excel.Sheet.8">
                    <p:embed/>
                    <p:pic>
                      <p:nvPicPr>
                        <p:cNvPr id="0" name="Object 20402"/>
                        <p:cNvPicPr>
                          <a:picLocks noChangeAspect="1" noChangeArrowheads="1"/>
                        </p:cNvPicPr>
                        <p:nvPr/>
                      </p:nvPicPr>
                      <p:blipFill>
                        <a:blip r:embed="rId6">
                          <a:extLst>
                            <a:ext uri="{28A0092B-C50C-407E-A947-70E740481C1C}">
                              <a14:useLocalDpi xmlns:a14="http://schemas.microsoft.com/office/drawing/2010/main" val="0"/>
                            </a:ext>
                          </a:extLst>
                        </a:blip>
                        <a:srcRect t="9274" r="10748"/>
                        <a:stretch>
                          <a:fillRect/>
                        </a:stretch>
                      </p:blipFill>
                      <p:spPr bwMode="auto">
                        <a:xfrm>
                          <a:off x="1968" y="912"/>
                          <a:ext cx="3792" cy="27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7" name="Line 284"/>
            <p:cNvSpPr>
              <a:spLocks noChangeShapeType="1"/>
            </p:cNvSpPr>
            <p:nvPr/>
          </p:nvSpPr>
          <p:spPr bwMode="auto">
            <a:xfrm flipV="1">
              <a:off x="2688" y="3216"/>
              <a:ext cx="0" cy="384"/>
            </a:xfrm>
            <a:prstGeom prst="line">
              <a:avLst/>
            </a:prstGeom>
            <a:noFill/>
            <a:ln w="9525">
              <a:solidFill>
                <a:schemeClr val="tx1"/>
              </a:solidFill>
              <a:round/>
              <a:headEnd/>
              <a:tailEnd type="triangle" w="med" len="med"/>
            </a:ln>
          </p:spPr>
          <p:txBody>
            <a:bodyPr/>
            <a:lstStyle/>
            <a:p>
              <a:endParaRPr lang="en-US"/>
            </a:p>
          </p:txBody>
        </p:sp>
        <p:sp>
          <p:nvSpPr>
            <p:cNvPr id="4108" name="Text Box 285"/>
            <p:cNvSpPr txBox="1">
              <a:spLocks noChangeArrowheads="1"/>
            </p:cNvSpPr>
            <p:nvPr/>
          </p:nvSpPr>
          <p:spPr bwMode="auto">
            <a:xfrm>
              <a:off x="2415" y="3590"/>
              <a:ext cx="513" cy="212"/>
            </a:xfrm>
            <a:prstGeom prst="rect">
              <a:avLst/>
            </a:prstGeom>
            <a:noFill/>
            <a:ln w="9525">
              <a:noFill/>
              <a:miter lim="800000"/>
              <a:headEnd/>
              <a:tailEnd/>
            </a:ln>
          </p:spPr>
          <p:txBody>
            <a:bodyPr wrap="none">
              <a:spAutoFit/>
            </a:bodyPr>
            <a:lstStyle/>
            <a:p>
              <a:r>
                <a:rPr lang="en-US">
                  <a:solidFill>
                    <a:srgbClr val="000066"/>
                  </a:solidFill>
                  <a:latin typeface="Calibri" pitchFamily="34" charset="0"/>
                </a:rPr>
                <a:t>ssDNA</a:t>
              </a:r>
            </a:p>
          </p:txBody>
        </p:sp>
        <p:sp>
          <p:nvSpPr>
            <p:cNvPr id="4109" name="Line 286"/>
            <p:cNvSpPr>
              <a:spLocks noChangeShapeType="1"/>
            </p:cNvSpPr>
            <p:nvPr/>
          </p:nvSpPr>
          <p:spPr bwMode="auto">
            <a:xfrm flipV="1">
              <a:off x="5088" y="3216"/>
              <a:ext cx="0" cy="384"/>
            </a:xfrm>
            <a:prstGeom prst="line">
              <a:avLst/>
            </a:prstGeom>
            <a:noFill/>
            <a:ln w="9525">
              <a:solidFill>
                <a:schemeClr val="tx1"/>
              </a:solidFill>
              <a:round/>
              <a:headEnd/>
              <a:tailEnd type="triangle" w="med" len="med"/>
            </a:ln>
          </p:spPr>
          <p:txBody>
            <a:bodyPr/>
            <a:lstStyle/>
            <a:p>
              <a:endParaRPr lang="en-US"/>
            </a:p>
          </p:txBody>
        </p:sp>
        <p:sp>
          <p:nvSpPr>
            <p:cNvPr id="4110" name="Text Box 287"/>
            <p:cNvSpPr txBox="1">
              <a:spLocks noChangeArrowheads="1"/>
            </p:cNvSpPr>
            <p:nvPr/>
          </p:nvSpPr>
          <p:spPr bwMode="auto">
            <a:xfrm>
              <a:off x="4815" y="3590"/>
              <a:ext cx="520" cy="212"/>
            </a:xfrm>
            <a:prstGeom prst="rect">
              <a:avLst/>
            </a:prstGeom>
            <a:noFill/>
            <a:ln w="9525">
              <a:noFill/>
              <a:miter lim="800000"/>
              <a:headEnd/>
              <a:tailEnd/>
            </a:ln>
          </p:spPr>
          <p:txBody>
            <a:bodyPr wrap="none">
              <a:spAutoFit/>
            </a:bodyPr>
            <a:lstStyle/>
            <a:p>
              <a:r>
                <a:rPr lang="en-US">
                  <a:solidFill>
                    <a:srgbClr val="000066"/>
                  </a:solidFill>
                  <a:latin typeface="Calibri" pitchFamily="34" charset="0"/>
                </a:rPr>
                <a:t>dsDNA</a:t>
              </a:r>
            </a:p>
          </p:txBody>
        </p:sp>
        <p:sp>
          <p:nvSpPr>
            <p:cNvPr id="4111" name="Line 288"/>
            <p:cNvSpPr>
              <a:spLocks noChangeShapeType="1"/>
            </p:cNvSpPr>
            <p:nvPr/>
          </p:nvSpPr>
          <p:spPr bwMode="auto">
            <a:xfrm>
              <a:off x="3024" y="3600"/>
              <a:ext cx="1680" cy="0"/>
            </a:xfrm>
            <a:prstGeom prst="line">
              <a:avLst/>
            </a:prstGeom>
            <a:noFill/>
            <a:ln w="9525">
              <a:solidFill>
                <a:schemeClr val="tx1"/>
              </a:solidFill>
              <a:round/>
              <a:headEnd type="triangle" w="med" len="med"/>
              <a:tailEnd type="triangle" w="med" len="med"/>
            </a:ln>
          </p:spPr>
          <p:txBody>
            <a:bodyPr/>
            <a:lstStyle/>
            <a:p>
              <a:endParaRPr lang="en-US"/>
            </a:p>
          </p:txBody>
        </p:sp>
        <p:sp>
          <p:nvSpPr>
            <p:cNvPr id="4112" name="Text Box 289"/>
            <p:cNvSpPr txBox="1">
              <a:spLocks noChangeArrowheads="1"/>
            </p:cNvSpPr>
            <p:nvPr/>
          </p:nvSpPr>
          <p:spPr bwMode="auto">
            <a:xfrm>
              <a:off x="3391" y="3585"/>
              <a:ext cx="924" cy="231"/>
            </a:xfrm>
            <a:prstGeom prst="rect">
              <a:avLst/>
            </a:prstGeom>
            <a:noFill/>
            <a:ln w="9525">
              <a:noFill/>
              <a:miter lim="800000"/>
              <a:headEnd/>
              <a:tailEnd/>
            </a:ln>
          </p:spPr>
          <p:txBody>
            <a:bodyPr wrap="none">
              <a:spAutoFit/>
            </a:bodyPr>
            <a:lstStyle/>
            <a:p>
              <a:r>
                <a:rPr lang="en-US">
                  <a:solidFill>
                    <a:srgbClr val="000066"/>
                  </a:solidFill>
                  <a:latin typeface="Calibri" pitchFamily="34" charset="0"/>
                </a:rPr>
                <a:t>hybridization</a:t>
              </a:r>
            </a:p>
          </p:txBody>
        </p:sp>
        <p:grpSp>
          <p:nvGrpSpPr>
            <p:cNvPr id="4113" name="Group 294"/>
            <p:cNvGrpSpPr>
              <a:grpSpLocks/>
            </p:cNvGrpSpPr>
            <p:nvPr/>
          </p:nvGrpSpPr>
          <p:grpSpPr bwMode="auto">
            <a:xfrm>
              <a:off x="2400" y="2314"/>
              <a:ext cx="1343" cy="422"/>
              <a:chOff x="192" y="1008"/>
              <a:chExt cx="1343" cy="422"/>
            </a:xfrm>
          </p:grpSpPr>
          <p:sp>
            <p:nvSpPr>
              <p:cNvPr id="4121" name="Text Box 290"/>
              <p:cNvSpPr txBox="1">
                <a:spLocks noChangeArrowheads="1"/>
              </p:cNvSpPr>
              <p:nvPr/>
            </p:nvSpPr>
            <p:spPr bwMode="auto">
              <a:xfrm>
                <a:off x="192" y="1008"/>
                <a:ext cx="1343" cy="212"/>
              </a:xfrm>
              <a:prstGeom prst="rect">
                <a:avLst/>
              </a:prstGeom>
              <a:solidFill>
                <a:srgbClr val="FFFFFF"/>
              </a:solidFill>
              <a:ln w="9525">
                <a:noFill/>
                <a:miter lim="800000"/>
                <a:headEnd/>
                <a:tailEnd/>
              </a:ln>
            </p:spPr>
            <p:txBody>
              <a:bodyPr>
                <a:spAutoFit/>
              </a:bodyPr>
              <a:lstStyle/>
              <a:p>
                <a:r>
                  <a:rPr lang="en-US">
                    <a:latin typeface="Times New Roman" pitchFamily="18" charset="0"/>
                  </a:rPr>
                  <a:t>250nM DNA target</a:t>
                </a:r>
              </a:p>
            </p:txBody>
          </p:sp>
          <p:sp>
            <p:nvSpPr>
              <p:cNvPr id="4122" name="Line 292"/>
              <p:cNvSpPr>
                <a:spLocks noChangeShapeType="1"/>
              </p:cNvSpPr>
              <p:nvPr/>
            </p:nvSpPr>
            <p:spPr bwMode="auto">
              <a:xfrm>
                <a:off x="720" y="1200"/>
                <a:ext cx="0" cy="230"/>
              </a:xfrm>
              <a:prstGeom prst="line">
                <a:avLst/>
              </a:prstGeom>
              <a:noFill/>
              <a:ln w="9525">
                <a:solidFill>
                  <a:srgbClr val="000000"/>
                </a:solidFill>
                <a:round/>
                <a:headEnd/>
                <a:tailEnd type="triangle" w="med" len="med"/>
              </a:ln>
            </p:spPr>
            <p:txBody>
              <a:bodyPr/>
              <a:lstStyle/>
              <a:p>
                <a:endParaRPr lang="en-US"/>
              </a:p>
            </p:txBody>
          </p:sp>
        </p:grpSp>
        <p:grpSp>
          <p:nvGrpSpPr>
            <p:cNvPr id="4114" name="Group 10348"/>
            <p:cNvGrpSpPr>
              <a:grpSpLocks/>
            </p:cNvGrpSpPr>
            <p:nvPr/>
          </p:nvGrpSpPr>
          <p:grpSpPr bwMode="auto">
            <a:xfrm>
              <a:off x="4698" y="1248"/>
              <a:ext cx="486" cy="302"/>
              <a:chOff x="4608" y="1248"/>
              <a:chExt cx="486" cy="302"/>
            </a:xfrm>
          </p:grpSpPr>
          <p:sp>
            <p:nvSpPr>
              <p:cNvPr id="4119" name="Text Box 291"/>
              <p:cNvSpPr txBox="1">
                <a:spLocks noChangeArrowheads="1"/>
              </p:cNvSpPr>
              <p:nvPr/>
            </p:nvSpPr>
            <p:spPr bwMode="auto">
              <a:xfrm>
                <a:off x="4608" y="1248"/>
                <a:ext cx="486" cy="231"/>
              </a:xfrm>
              <a:prstGeom prst="rect">
                <a:avLst/>
              </a:prstGeom>
              <a:solidFill>
                <a:srgbClr val="FFFFFF"/>
              </a:solidFill>
              <a:ln w="9525">
                <a:noFill/>
                <a:miter lim="800000"/>
                <a:headEnd/>
                <a:tailEnd/>
              </a:ln>
            </p:spPr>
            <p:txBody>
              <a:bodyPr>
                <a:spAutoFit/>
              </a:bodyPr>
              <a:lstStyle/>
              <a:p>
                <a:r>
                  <a:rPr lang="en-US">
                    <a:latin typeface="Times New Roman" pitchFamily="18" charset="0"/>
                  </a:rPr>
                  <a:t>buffer</a:t>
                </a:r>
              </a:p>
            </p:txBody>
          </p:sp>
          <p:sp>
            <p:nvSpPr>
              <p:cNvPr id="4120" name="Line 293"/>
              <p:cNvSpPr>
                <a:spLocks noChangeShapeType="1"/>
              </p:cNvSpPr>
              <p:nvPr/>
            </p:nvSpPr>
            <p:spPr bwMode="auto">
              <a:xfrm>
                <a:off x="4848" y="1439"/>
                <a:ext cx="1" cy="111"/>
              </a:xfrm>
              <a:prstGeom prst="line">
                <a:avLst/>
              </a:prstGeom>
              <a:noFill/>
              <a:ln w="9525">
                <a:solidFill>
                  <a:srgbClr val="000000"/>
                </a:solidFill>
                <a:round/>
                <a:headEnd/>
                <a:tailEnd type="triangle" w="med" len="med"/>
              </a:ln>
            </p:spPr>
            <p:txBody>
              <a:bodyPr/>
              <a:lstStyle/>
              <a:p>
                <a:endParaRPr lang="en-US"/>
              </a:p>
            </p:txBody>
          </p:sp>
        </p:grpSp>
        <p:sp>
          <p:nvSpPr>
            <p:cNvPr id="4115" name="Text Box 296"/>
            <p:cNvSpPr txBox="1">
              <a:spLocks noChangeArrowheads="1"/>
            </p:cNvSpPr>
            <p:nvPr/>
          </p:nvSpPr>
          <p:spPr bwMode="auto">
            <a:xfrm>
              <a:off x="2342" y="993"/>
              <a:ext cx="3067" cy="233"/>
            </a:xfrm>
            <a:prstGeom prst="rect">
              <a:avLst/>
            </a:prstGeom>
            <a:noFill/>
            <a:ln w="9525">
              <a:noFill/>
              <a:miter lim="800000"/>
              <a:headEnd/>
              <a:tailEnd/>
            </a:ln>
          </p:spPr>
          <p:txBody>
            <a:bodyPr wrap="none">
              <a:spAutoFit/>
            </a:bodyPr>
            <a:lstStyle/>
            <a:p>
              <a:r>
                <a:rPr lang="en-US">
                  <a:solidFill>
                    <a:srgbClr val="0033CC"/>
                  </a:solidFill>
                  <a:latin typeface="Calibri" pitchFamily="34" charset="0"/>
                </a:rPr>
                <a:t>Post diameter (fixed period 110nm, height 30nm )</a:t>
              </a:r>
            </a:p>
          </p:txBody>
        </p:sp>
        <p:sp>
          <p:nvSpPr>
            <p:cNvPr id="4116" name="Line 297"/>
            <p:cNvSpPr>
              <a:spLocks noChangeShapeType="1"/>
            </p:cNvSpPr>
            <p:nvPr/>
          </p:nvSpPr>
          <p:spPr bwMode="auto">
            <a:xfrm>
              <a:off x="2784" y="1200"/>
              <a:ext cx="0" cy="192"/>
            </a:xfrm>
            <a:prstGeom prst="line">
              <a:avLst/>
            </a:prstGeom>
            <a:noFill/>
            <a:ln w="9525">
              <a:solidFill>
                <a:schemeClr val="tx1"/>
              </a:solidFill>
              <a:round/>
              <a:headEnd/>
              <a:tailEnd type="triangle" w="med" len="med"/>
            </a:ln>
          </p:spPr>
          <p:txBody>
            <a:bodyPr/>
            <a:lstStyle/>
            <a:p>
              <a:endParaRPr lang="en-US"/>
            </a:p>
          </p:txBody>
        </p:sp>
        <p:sp>
          <p:nvSpPr>
            <p:cNvPr id="4117" name="Text Box 20399"/>
            <p:cNvSpPr txBox="1">
              <a:spLocks noChangeArrowheads="1"/>
            </p:cNvSpPr>
            <p:nvPr/>
          </p:nvSpPr>
          <p:spPr bwMode="auto">
            <a:xfrm>
              <a:off x="3592" y="3312"/>
              <a:ext cx="728" cy="212"/>
            </a:xfrm>
            <a:prstGeom prst="rect">
              <a:avLst/>
            </a:prstGeom>
            <a:noFill/>
            <a:ln w="9525">
              <a:noFill/>
              <a:miter lim="800000"/>
              <a:headEnd/>
              <a:tailEnd/>
            </a:ln>
          </p:spPr>
          <p:txBody>
            <a:bodyPr wrap="none">
              <a:spAutoFit/>
            </a:bodyPr>
            <a:lstStyle/>
            <a:p>
              <a:r>
                <a:rPr lang="en-US">
                  <a:latin typeface="Calibri" pitchFamily="34" charset="0"/>
                </a:rPr>
                <a:t>Time (min)</a:t>
              </a:r>
            </a:p>
          </p:txBody>
        </p:sp>
        <p:sp>
          <p:nvSpPr>
            <p:cNvPr id="4118" name="Text Box 20400"/>
            <p:cNvSpPr txBox="1">
              <a:spLocks noChangeArrowheads="1"/>
            </p:cNvSpPr>
            <p:nvPr/>
          </p:nvSpPr>
          <p:spPr bwMode="auto">
            <a:xfrm rot="-5400000">
              <a:off x="1541" y="2011"/>
              <a:ext cx="970" cy="212"/>
            </a:xfrm>
            <a:prstGeom prst="rect">
              <a:avLst/>
            </a:prstGeom>
            <a:noFill/>
            <a:ln w="9525">
              <a:noFill/>
              <a:miter lim="800000"/>
              <a:headEnd/>
              <a:tailEnd/>
            </a:ln>
          </p:spPr>
          <p:txBody>
            <a:bodyPr wrap="none">
              <a:spAutoFit/>
            </a:bodyPr>
            <a:lstStyle/>
            <a:p>
              <a:r>
                <a:rPr lang="en-US">
                  <a:latin typeface="Calibri" pitchFamily="34" charset="0"/>
                </a:rPr>
                <a:t>Reflectivity (%)</a:t>
              </a:r>
            </a:p>
          </p:txBody>
        </p:sp>
      </p:grpSp>
      <p:cxnSp>
        <p:nvCxnSpPr>
          <p:cNvPr id="25" name="Straight Connector 2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6" name="Slide Number Placeholder 25"/>
          <p:cNvSpPr>
            <a:spLocks noGrp="1"/>
          </p:cNvSpPr>
          <p:nvPr>
            <p:ph type="sldNum" sz="quarter" idx="12"/>
          </p:nvPr>
        </p:nvSpPr>
        <p:spPr/>
        <p:txBody>
          <a:bodyPr/>
          <a:lstStyle/>
          <a:p>
            <a:pPr>
              <a:defRPr/>
            </a:pPr>
            <a:fld id="{B631CFC4-63A0-4DF2-B057-884835439C31}" type="slidenum">
              <a:rPr lang="en-US" smtClean="0"/>
              <a:pPr>
                <a:defRPr/>
              </a:pPr>
              <a:t>28</a:t>
            </a:fld>
            <a:endParaRPr lang="en-US"/>
          </a:p>
        </p:txBody>
      </p:sp>
      <p:sp>
        <p:nvSpPr>
          <p:cNvPr id="4106" name="TextBox 26"/>
          <p:cNvSpPr txBox="1">
            <a:spLocks noChangeArrowheads="1"/>
          </p:cNvSpPr>
          <p:nvPr/>
        </p:nvSpPr>
        <p:spPr bwMode="auto">
          <a:xfrm>
            <a:off x="0" y="6477000"/>
            <a:ext cx="1785938" cy="307975"/>
          </a:xfrm>
          <a:prstGeom prst="rect">
            <a:avLst/>
          </a:prstGeom>
          <a:noFill/>
          <a:ln w="9525">
            <a:noFill/>
            <a:miter lim="800000"/>
            <a:headEnd/>
            <a:tailEnd/>
          </a:ln>
        </p:spPr>
        <p:txBody>
          <a:bodyPr wrap="none">
            <a:spAutoFit/>
          </a:bodyPr>
          <a:lstStyle/>
          <a:p>
            <a:r>
              <a:rPr lang="en-US" sz="1400" dirty="0"/>
              <a:t>Optics Letters, 2007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457200" y="1676400"/>
            <a:ext cx="8305800" cy="3801041"/>
          </a:xfrm>
          <a:prstGeom prst="rect">
            <a:avLst/>
          </a:prstGeom>
          <a:noFill/>
          <a:ln w="9525">
            <a:noFill/>
            <a:miter lim="800000"/>
            <a:headEnd/>
            <a:tailEnd/>
          </a:ln>
        </p:spPr>
        <p:txBody>
          <a:bodyPr wrap="square">
            <a:spAutoFit/>
          </a:bodyPr>
          <a:lstStyle/>
          <a:p>
            <a:pPr marL="342900" indent="-342900">
              <a:spcAft>
                <a:spcPts val="600"/>
              </a:spcAft>
              <a:buFontTx/>
              <a:buAutoNum type="arabicPeriod"/>
            </a:pPr>
            <a:r>
              <a:rPr lang="en-US" sz="2400" dirty="0" smtClean="0">
                <a:solidFill>
                  <a:srgbClr val="0033CC"/>
                </a:solidFill>
                <a:latin typeface="Calibri" pitchFamily="34" charset="0"/>
              </a:rPr>
              <a:t>Overview of nanofabrication process</a:t>
            </a:r>
          </a:p>
          <a:p>
            <a:pPr marL="342900" indent="-342900">
              <a:spcAft>
                <a:spcPts val="600"/>
              </a:spcAft>
              <a:buFontTx/>
              <a:buAutoNum type="arabicPeriod"/>
            </a:pPr>
            <a:r>
              <a:rPr lang="en-US" sz="2400" dirty="0" smtClean="0">
                <a:solidFill>
                  <a:srgbClr val="0033CC"/>
                </a:solidFill>
                <a:latin typeface="Calibri" pitchFamily="34" charset="0"/>
              </a:rPr>
              <a:t>Electron </a:t>
            </a:r>
            <a:r>
              <a:rPr lang="en-US" sz="2400" dirty="0">
                <a:solidFill>
                  <a:srgbClr val="0033CC"/>
                </a:solidFill>
                <a:latin typeface="Calibri" pitchFamily="34" charset="0"/>
              </a:rPr>
              <a:t>beam lithography using polystyrene and PMMA monolayer </a:t>
            </a:r>
            <a:r>
              <a:rPr lang="en-US" sz="2400" dirty="0" smtClean="0">
                <a:solidFill>
                  <a:srgbClr val="0033CC"/>
                </a:solidFill>
                <a:latin typeface="Calibri" pitchFamily="34" charset="0"/>
              </a:rPr>
              <a:t>brush resist</a:t>
            </a:r>
            <a:endParaRPr lang="en-US" sz="2400" dirty="0">
              <a:solidFill>
                <a:srgbClr val="0033CC"/>
              </a:solidFill>
              <a:latin typeface="Calibri" pitchFamily="34" charset="0"/>
            </a:endParaRPr>
          </a:p>
          <a:p>
            <a:pPr marL="342900" indent="-342900">
              <a:spcAft>
                <a:spcPts val="600"/>
              </a:spcAft>
              <a:buFontTx/>
              <a:buAutoNum type="arabicPeriod"/>
            </a:pPr>
            <a:r>
              <a:rPr lang="en-US" sz="2400" dirty="0">
                <a:solidFill>
                  <a:srgbClr val="0033CC"/>
                </a:solidFill>
                <a:latin typeface="Calibri" pitchFamily="34" charset="0"/>
              </a:rPr>
              <a:t>Nanoimprint lithography using polymer mold</a:t>
            </a:r>
          </a:p>
          <a:p>
            <a:pPr marL="342900" indent="-342900">
              <a:spcAft>
                <a:spcPts val="600"/>
              </a:spcAft>
              <a:buFontTx/>
              <a:buAutoNum type="arabicPeriod"/>
            </a:pPr>
            <a:r>
              <a:rPr lang="en-US" sz="2400" dirty="0" smtClean="0">
                <a:solidFill>
                  <a:srgbClr val="0033CC"/>
                </a:solidFill>
                <a:latin typeface="Calibri" pitchFamily="34" charset="0"/>
              </a:rPr>
              <a:t>Nano-structured surface </a:t>
            </a:r>
            <a:r>
              <a:rPr lang="en-US" sz="2400" dirty="0">
                <a:solidFill>
                  <a:srgbClr val="0033CC"/>
                </a:solidFill>
                <a:latin typeface="Calibri" pitchFamily="34" charset="0"/>
              </a:rPr>
              <a:t>plasmon resonance (SPR) </a:t>
            </a:r>
            <a:r>
              <a:rPr lang="en-US" sz="2400" dirty="0" smtClean="0">
                <a:solidFill>
                  <a:srgbClr val="0033CC"/>
                </a:solidFill>
                <a:latin typeface="Calibri" pitchFamily="34" charset="0"/>
              </a:rPr>
              <a:t>bio-sensor</a:t>
            </a:r>
          </a:p>
          <a:p>
            <a:pPr marL="342900" indent="-342900">
              <a:spcAft>
                <a:spcPts val="600"/>
              </a:spcAft>
              <a:buFontTx/>
              <a:buAutoNum type="arabicPeriod"/>
            </a:pPr>
            <a:r>
              <a:rPr lang="en-US" sz="2400" dirty="0" smtClean="0">
                <a:solidFill>
                  <a:srgbClr val="FF0000"/>
                </a:solidFill>
                <a:latin typeface="Calibri" pitchFamily="34" charset="0"/>
              </a:rPr>
              <a:t>Nano-prism and bow-tie structure for chemical sensor based on surface enhanced Raman scattering (SERS)</a:t>
            </a:r>
          </a:p>
          <a:p>
            <a:pPr marL="342900" indent="-342900">
              <a:spcAft>
                <a:spcPts val="600"/>
              </a:spcAft>
              <a:buFontTx/>
              <a:buAutoNum type="arabicPeriod"/>
            </a:pPr>
            <a:r>
              <a:rPr lang="en-US" sz="2400" dirty="0" smtClean="0">
                <a:solidFill>
                  <a:srgbClr val="0033CC"/>
                </a:solidFill>
                <a:latin typeface="Calibri" pitchFamily="34" charset="0"/>
              </a:rPr>
              <a:t>Bio-sensor based on extraordinary optical transmission (EOT) through periodic hole array in Au</a:t>
            </a:r>
          </a:p>
        </p:txBody>
      </p:sp>
      <p:sp>
        <p:nvSpPr>
          <p:cNvPr id="3" name="Slide Number Placeholder 2"/>
          <p:cNvSpPr>
            <a:spLocks noGrp="1"/>
          </p:cNvSpPr>
          <p:nvPr>
            <p:ph type="sldNum" sz="quarter" idx="12"/>
          </p:nvPr>
        </p:nvSpPr>
        <p:spPr/>
        <p:txBody>
          <a:bodyPr/>
          <a:lstStyle/>
          <a:p>
            <a:pPr>
              <a:defRPr/>
            </a:pPr>
            <a:fld id="{810654BF-7EE6-4114-949F-378E6B9CFBAB}" type="slidenum">
              <a:rPr lang="en-US" smtClean="0"/>
              <a:pPr>
                <a:defRPr/>
              </a:pPr>
              <a:t>29</a:t>
            </a:fld>
            <a:endParaRPr lang="en-US"/>
          </a:p>
        </p:txBody>
      </p:sp>
      <p:sp>
        <p:nvSpPr>
          <p:cNvPr id="7172" name="Text Box 93"/>
          <p:cNvSpPr txBox="1">
            <a:spLocks noChangeArrowheads="1"/>
          </p:cNvSpPr>
          <p:nvPr/>
        </p:nvSpPr>
        <p:spPr bwMode="auto">
          <a:xfrm>
            <a:off x="3886200" y="457200"/>
            <a:ext cx="1371600" cy="519113"/>
          </a:xfrm>
          <a:prstGeom prst="rect">
            <a:avLst/>
          </a:prstGeom>
          <a:noFill/>
          <a:ln w="9525">
            <a:noFill/>
            <a:miter lim="800000"/>
            <a:headEnd/>
            <a:tailEnd/>
          </a:ln>
        </p:spPr>
        <p:txBody>
          <a:bodyPr>
            <a:spAutoFit/>
          </a:bodyPr>
          <a:lstStyle/>
          <a:p>
            <a:pPr>
              <a:spcBef>
                <a:spcPct val="50000"/>
              </a:spcBef>
            </a:pPr>
            <a:r>
              <a:rPr lang="en-US" sz="2800">
                <a:solidFill>
                  <a:srgbClr val="0033CC"/>
                </a:solidFill>
                <a:latin typeface="Calibri" pitchFamily="34" charset="0"/>
                <a:cs typeface="Angsana New" pitchFamily="18" charset="-34"/>
              </a:rPr>
              <a:t>Outline</a:t>
            </a:r>
            <a:endParaRPr lang="th-TH" sz="2800">
              <a:solidFill>
                <a:srgbClr val="0033CC"/>
              </a:solidFill>
              <a:latin typeface="Calibri" pitchFamily="34" charset="0"/>
              <a:cs typeface="Angsana New" pitchFamily="18" charset="-34"/>
            </a:endParaRP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362200" y="152400"/>
            <a:ext cx="4267200" cy="519113"/>
          </a:xfrm>
          <a:prstGeom prst="rect">
            <a:avLst/>
          </a:prstGeom>
          <a:noFill/>
          <a:ln w="9525">
            <a:noFill/>
            <a:miter lim="800000"/>
            <a:headEnd/>
            <a:tailEnd/>
          </a:ln>
        </p:spPr>
        <p:txBody>
          <a:bodyPr>
            <a:spAutoFit/>
          </a:bodyPr>
          <a:lstStyle/>
          <a:p>
            <a:r>
              <a:rPr lang="en-US" sz="2800">
                <a:solidFill>
                  <a:srgbClr val="0033CC"/>
                </a:solidFill>
                <a:latin typeface="Calibri" pitchFamily="34" charset="0"/>
              </a:rPr>
              <a:t>Lithographies: a comparison</a:t>
            </a:r>
          </a:p>
        </p:txBody>
      </p:sp>
      <p:sp>
        <p:nvSpPr>
          <p:cNvPr id="15363" name="Text Box 930"/>
          <p:cNvSpPr txBox="1">
            <a:spLocks noChangeArrowheads="1"/>
          </p:cNvSpPr>
          <p:nvPr/>
        </p:nvSpPr>
        <p:spPr bwMode="auto">
          <a:xfrm>
            <a:off x="457200" y="990600"/>
            <a:ext cx="8382000" cy="3170238"/>
          </a:xfrm>
          <a:prstGeom prst="rect">
            <a:avLst/>
          </a:prstGeom>
          <a:noFill/>
          <a:ln w="9525">
            <a:noFill/>
            <a:miter lim="800000"/>
            <a:headEnd/>
            <a:tailEnd/>
          </a:ln>
        </p:spPr>
        <p:txBody>
          <a:bodyPr>
            <a:spAutoFit/>
          </a:bodyPr>
          <a:lstStyle/>
          <a:p>
            <a:pPr marL="850900" indent="-850900">
              <a:spcAft>
                <a:spcPct val="25000"/>
              </a:spcAft>
            </a:pPr>
            <a:r>
              <a:rPr lang="en-US" sz="2000" dirty="0">
                <a:solidFill>
                  <a:srgbClr val="FF3300"/>
                </a:solidFill>
                <a:latin typeface="Calibri" pitchFamily="34" charset="0"/>
              </a:rPr>
              <a:t>Photolithography</a:t>
            </a:r>
            <a:r>
              <a:rPr lang="en-US" sz="2000" dirty="0">
                <a:solidFill>
                  <a:srgbClr val="000066"/>
                </a:solidFill>
                <a:latin typeface="Calibri" pitchFamily="34" charset="0"/>
              </a:rPr>
              <a:t>: </a:t>
            </a:r>
            <a:r>
              <a:rPr lang="en-US" sz="2000" i="1" dirty="0">
                <a:solidFill>
                  <a:srgbClr val="000066"/>
                </a:solidFill>
                <a:latin typeface="Calibri" pitchFamily="34" charset="0"/>
              </a:rPr>
              <a:t>duplicate</a:t>
            </a:r>
            <a:r>
              <a:rPr lang="en-US" sz="2000" dirty="0">
                <a:solidFill>
                  <a:srgbClr val="000066"/>
                </a:solidFill>
                <a:latin typeface="Calibri" pitchFamily="34" charset="0"/>
              </a:rPr>
              <a:t> pattern on the photo-mask into photo-resist</a:t>
            </a:r>
          </a:p>
          <a:p>
            <a:pPr marL="965200" lvl="1">
              <a:spcAft>
                <a:spcPct val="25000"/>
              </a:spcAft>
            </a:pPr>
            <a:r>
              <a:rPr lang="en-US" sz="2000" dirty="0">
                <a:solidFill>
                  <a:srgbClr val="000066"/>
                </a:solidFill>
                <a:latin typeface="Calibri" pitchFamily="34" charset="0"/>
              </a:rPr>
              <a:t>fast, low resolution (~</a:t>
            </a:r>
            <a:r>
              <a:rPr lang="en-US" sz="2000" dirty="0">
                <a:solidFill>
                  <a:srgbClr val="000066"/>
                </a:solidFill>
                <a:latin typeface="Calibri" pitchFamily="34" charset="0"/>
                <a:sym typeface="Symbol" pitchFamily="18" charset="2"/>
              </a:rPr>
              <a:t></a:t>
            </a:r>
            <a:r>
              <a:rPr lang="en-US" sz="2000" dirty="0">
                <a:solidFill>
                  <a:srgbClr val="000066"/>
                </a:solidFill>
                <a:latin typeface="Calibri" pitchFamily="34" charset="0"/>
              </a:rPr>
              <a:t>), standard for micro-fabrication</a:t>
            </a:r>
          </a:p>
          <a:p>
            <a:pPr marL="850900" indent="-850900">
              <a:spcBef>
                <a:spcPct val="25000"/>
              </a:spcBef>
              <a:spcAft>
                <a:spcPct val="25000"/>
              </a:spcAft>
            </a:pPr>
            <a:r>
              <a:rPr lang="en-US" sz="2000" dirty="0">
                <a:solidFill>
                  <a:srgbClr val="FF3300"/>
                </a:solidFill>
                <a:latin typeface="Calibri" pitchFamily="34" charset="0"/>
              </a:rPr>
              <a:t>Electron beam </a:t>
            </a:r>
            <a:r>
              <a:rPr lang="en-US" sz="2000" dirty="0" smtClean="0">
                <a:solidFill>
                  <a:srgbClr val="FF3300"/>
                </a:solidFill>
                <a:latin typeface="Calibri" pitchFamily="34" charset="0"/>
              </a:rPr>
              <a:t>lithography (EBL)</a:t>
            </a:r>
            <a:r>
              <a:rPr lang="en-US" sz="2000" dirty="0" smtClean="0">
                <a:solidFill>
                  <a:srgbClr val="000066"/>
                </a:solidFill>
                <a:latin typeface="Calibri" pitchFamily="34" charset="0"/>
              </a:rPr>
              <a:t>: </a:t>
            </a:r>
            <a:r>
              <a:rPr lang="en-US" sz="2000" i="1" dirty="0">
                <a:solidFill>
                  <a:srgbClr val="000066"/>
                </a:solidFill>
                <a:latin typeface="Calibri" pitchFamily="34" charset="0"/>
              </a:rPr>
              <a:t>generate</a:t>
            </a:r>
            <a:r>
              <a:rPr lang="en-US" sz="2000" dirty="0">
                <a:solidFill>
                  <a:srgbClr val="000066"/>
                </a:solidFill>
                <a:latin typeface="Calibri" pitchFamily="34" charset="0"/>
              </a:rPr>
              <a:t> pattern by serial writing into a resist slow (1 wafer/day), high resolution (~10nm)</a:t>
            </a:r>
          </a:p>
          <a:p>
            <a:pPr marL="850900" indent="-850900">
              <a:spcBef>
                <a:spcPct val="25000"/>
              </a:spcBef>
              <a:spcAft>
                <a:spcPct val="25000"/>
              </a:spcAft>
            </a:pPr>
            <a:r>
              <a:rPr lang="en-US" sz="2000" dirty="0">
                <a:solidFill>
                  <a:srgbClr val="FF0000"/>
                </a:solidFill>
                <a:latin typeface="Calibri" pitchFamily="34" charset="0"/>
              </a:rPr>
              <a:t>Focused ion beam lithography</a:t>
            </a:r>
            <a:r>
              <a:rPr lang="en-US" sz="2000" dirty="0">
                <a:solidFill>
                  <a:srgbClr val="000066"/>
                </a:solidFill>
                <a:latin typeface="Calibri" pitchFamily="34" charset="0"/>
              </a:rPr>
              <a:t>: similar to e-beam lithography but more versatile, high resolution, slower.</a:t>
            </a:r>
          </a:p>
          <a:p>
            <a:pPr marL="850900" indent="-850900">
              <a:spcBef>
                <a:spcPct val="25000"/>
              </a:spcBef>
              <a:spcAft>
                <a:spcPct val="25000"/>
              </a:spcAft>
            </a:pPr>
            <a:r>
              <a:rPr lang="en-US" sz="2000" dirty="0">
                <a:solidFill>
                  <a:srgbClr val="FF3300"/>
                </a:solidFill>
                <a:latin typeface="Calibri" pitchFamily="34" charset="0"/>
              </a:rPr>
              <a:t>Nanoimprint </a:t>
            </a:r>
            <a:r>
              <a:rPr lang="en-US" sz="2000" dirty="0" smtClean="0">
                <a:solidFill>
                  <a:srgbClr val="FF3300"/>
                </a:solidFill>
                <a:latin typeface="Calibri" pitchFamily="34" charset="0"/>
              </a:rPr>
              <a:t>lithography (NIL)</a:t>
            </a:r>
            <a:r>
              <a:rPr lang="en-US" sz="2000" dirty="0" smtClean="0">
                <a:solidFill>
                  <a:srgbClr val="000066"/>
                </a:solidFill>
                <a:latin typeface="Calibri" pitchFamily="34" charset="0"/>
              </a:rPr>
              <a:t>: </a:t>
            </a:r>
            <a:r>
              <a:rPr lang="en-US" sz="2000" i="1" dirty="0">
                <a:solidFill>
                  <a:srgbClr val="000066"/>
                </a:solidFill>
                <a:latin typeface="Calibri" pitchFamily="34" charset="0"/>
              </a:rPr>
              <a:t>duplicate</a:t>
            </a:r>
            <a:r>
              <a:rPr lang="en-US" sz="2000" dirty="0">
                <a:solidFill>
                  <a:srgbClr val="000066"/>
                </a:solidFill>
                <a:latin typeface="Calibri" pitchFamily="34" charset="0"/>
              </a:rPr>
              <a:t> mold pattern into a polymer resist</a:t>
            </a:r>
          </a:p>
          <a:p>
            <a:pPr marL="965200" lvl="1">
              <a:spcAft>
                <a:spcPct val="25000"/>
              </a:spcAft>
            </a:pPr>
            <a:r>
              <a:rPr lang="en-US" sz="2000" dirty="0">
                <a:solidFill>
                  <a:srgbClr val="000066"/>
                </a:solidFill>
                <a:latin typeface="Calibri" pitchFamily="34" charset="0"/>
              </a:rPr>
              <a:t>fast, high resolution (2nm), low cost</a:t>
            </a:r>
          </a:p>
        </p:txBody>
      </p:sp>
      <p:sp>
        <p:nvSpPr>
          <p:cNvPr id="15364" name="Text Box 932"/>
          <p:cNvSpPr txBox="1">
            <a:spLocks noChangeArrowheads="1"/>
          </p:cNvSpPr>
          <p:nvPr/>
        </p:nvSpPr>
        <p:spPr bwMode="auto">
          <a:xfrm>
            <a:off x="228600" y="4953000"/>
            <a:ext cx="5181600" cy="1323439"/>
          </a:xfrm>
          <a:prstGeom prst="rect">
            <a:avLst/>
          </a:prstGeom>
          <a:noFill/>
          <a:ln w="9525">
            <a:noFill/>
            <a:miter lim="800000"/>
            <a:headEnd/>
            <a:tailEnd/>
          </a:ln>
        </p:spPr>
        <p:txBody>
          <a:bodyPr wrap="square">
            <a:spAutoFit/>
          </a:bodyPr>
          <a:lstStyle/>
          <a:p>
            <a:pPr marL="177800" indent="-177800">
              <a:buFont typeface="Arial" pitchFamily="34" charset="0"/>
              <a:buChar char="•"/>
            </a:pPr>
            <a:r>
              <a:rPr lang="en-US" sz="2000" dirty="0" smtClean="0">
                <a:solidFill>
                  <a:srgbClr val="FF3300"/>
                </a:solidFill>
                <a:latin typeface="Calibri" pitchFamily="34" charset="0"/>
              </a:rPr>
              <a:t>NIL </a:t>
            </a:r>
            <a:r>
              <a:rPr lang="en-US" sz="2000" dirty="0">
                <a:solidFill>
                  <a:srgbClr val="FF3300"/>
                </a:solidFill>
                <a:latin typeface="Calibri" pitchFamily="34" charset="0"/>
              </a:rPr>
              <a:t>is the choice for nanoscale patterning over large surface </a:t>
            </a:r>
            <a:r>
              <a:rPr lang="en-US" sz="2000" dirty="0" smtClean="0">
                <a:solidFill>
                  <a:srgbClr val="FF3300"/>
                </a:solidFill>
                <a:latin typeface="Calibri" pitchFamily="34" charset="0"/>
              </a:rPr>
              <a:t>area, good for volume production.</a:t>
            </a:r>
          </a:p>
          <a:p>
            <a:pPr marL="177800" indent="-177800">
              <a:buFont typeface="Arial" pitchFamily="34" charset="0"/>
              <a:buChar char="•"/>
            </a:pPr>
            <a:r>
              <a:rPr lang="en-US" sz="2000" dirty="0" smtClean="0">
                <a:solidFill>
                  <a:srgbClr val="FF3300"/>
                </a:solidFill>
                <a:latin typeface="Calibri" pitchFamily="34" charset="0"/>
              </a:rPr>
              <a:t>EBL is ideal for R&amp;D, over small surface area.</a:t>
            </a:r>
            <a:endParaRPr lang="en-US" sz="2000" dirty="0">
              <a:solidFill>
                <a:srgbClr val="FF3300"/>
              </a:solidFill>
              <a:latin typeface="Calibri" pitchFamily="34" charset="0"/>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pPr>
              <a:defRPr/>
            </a:pPr>
            <a:fld id="{39E3BE91-31E1-4382-8F16-9474D4773D8C}" type="slidenum">
              <a:rPr lang="en-US" smtClean="0"/>
              <a:pPr>
                <a:defRPr/>
              </a:pPr>
              <a:t>3</a:t>
            </a:fld>
            <a:endParaRPr lang="en-US"/>
          </a:p>
        </p:txBody>
      </p:sp>
      <p:pic>
        <p:nvPicPr>
          <p:cNvPr id="7" name="Picture 2"/>
          <p:cNvPicPr>
            <a:picLocks noChangeAspect="1" noChangeArrowheads="1"/>
          </p:cNvPicPr>
          <p:nvPr/>
        </p:nvPicPr>
        <p:blipFill>
          <a:blip r:embed="rId2" cstate="print"/>
          <a:srcRect/>
          <a:stretch>
            <a:fillRect/>
          </a:stretch>
        </p:blipFill>
        <p:spPr bwMode="auto">
          <a:xfrm>
            <a:off x="5410200" y="4114800"/>
            <a:ext cx="3143250" cy="2352675"/>
          </a:xfrm>
          <a:prstGeom prst="rect">
            <a:avLst/>
          </a:prstGeom>
          <a:noFill/>
          <a:ln w="9525">
            <a:noFill/>
            <a:miter lim="800000"/>
            <a:headEnd/>
            <a:tailEnd/>
          </a:ln>
          <a:effectLst/>
        </p:spPr>
      </p:pic>
      <p:sp>
        <p:nvSpPr>
          <p:cNvPr id="8" name="TextBox 7"/>
          <p:cNvSpPr txBox="1"/>
          <p:nvPr/>
        </p:nvSpPr>
        <p:spPr>
          <a:xfrm>
            <a:off x="5715000" y="6400800"/>
            <a:ext cx="1992853" cy="369332"/>
          </a:xfrm>
          <a:prstGeom prst="rect">
            <a:avLst/>
          </a:prstGeom>
          <a:noFill/>
        </p:spPr>
        <p:txBody>
          <a:bodyPr wrap="none" rtlCol="0">
            <a:spAutoFit/>
          </a:bodyPr>
          <a:lstStyle/>
          <a:p>
            <a:r>
              <a:rPr lang="en-US" dirty="0" smtClean="0"/>
              <a:t>Photo-lithography</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1219200" y="76200"/>
            <a:ext cx="6934200" cy="519113"/>
          </a:xfrm>
          <a:prstGeom prst="rect">
            <a:avLst/>
          </a:prstGeom>
          <a:noFill/>
          <a:ln w="19050">
            <a:noFill/>
            <a:miter lim="800000"/>
            <a:headEnd/>
            <a:tailEnd/>
          </a:ln>
        </p:spPr>
        <p:txBody>
          <a:bodyPr lIns="87999" tIns="44001" rIns="87999" bIns="44001">
            <a:spAutoFit/>
          </a:bodyPr>
          <a:lstStyle/>
          <a:p>
            <a:pPr algn="ctr" defTabSz="879475">
              <a:spcBef>
                <a:spcPct val="50000"/>
              </a:spcBef>
            </a:pPr>
            <a:r>
              <a:rPr lang="en-US" sz="2800">
                <a:solidFill>
                  <a:srgbClr val="0033CC"/>
                </a:solidFill>
                <a:latin typeface="Calibri" pitchFamily="34" charset="0"/>
                <a:cs typeface="Times New Roman" pitchFamily="18" charset="0"/>
              </a:rPr>
              <a:t>SERS (surface enhanced Raman spectroscopy)</a:t>
            </a:r>
          </a:p>
        </p:txBody>
      </p:sp>
      <p:grpSp>
        <p:nvGrpSpPr>
          <p:cNvPr id="2" name="Group 43"/>
          <p:cNvGrpSpPr>
            <a:grpSpLocks/>
          </p:cNvGrpSpPr>
          <p:nvPr/>
        </p:nvGrpSpPr>
        <p:grpSpPr bwMode="auto">
          <a:xfrm>
            <a:off x="152400" y="762000"/>
            <a:ext cx="8839200" cy="1770063"/>
            <a:chOff x="96" y="2917"/>
            <a:chExt cx="5568" cy="1115"/>
          </a:xfrm>
        </p:grpSpPr>
        <p:sp>
          <p:nvSpPr>
            <p:cNvPr id="4105" name="Text Box 7"/>
            <p:cNvSpPr txBox="1">
              <a:spLocks noChangeArrowheads="1"/>
            </p:cNvSpPr>
            <p:nvPr/>
          </p:nvSpPr>
          <p:spPr bwMode="auto">
            <a:xfrm>
              <a:off x="96" y="2917"/>
              <a:ext cx="4800" cy="1115"/>
            </a:xfrm>
            <a:prstGeom prst="rect">
              <a:avLst/>
            </a:prstGeom>
            <a:noFill/>
            <a:ln w="9525">
              <a:noFill/>
              <a:miter lim="800000"/>
              <a:headEnd/>
              <a:tailEnd/>
            </a:ln>
          </p:spPr>
          <p:txBody>
            <a:bodyPr>
              <a:spAutoFit/>
            </a:bodyPr>
            <a:lstStyle/>
            <a:p>
              <a:pPr marL="1143000" indent="-1143000">
                <a:defRPr/>
              </a:pPr>
              <a:r>
                <a:rPr lang="en-CA" dirty="0">
                  <a:solidFill>
                    <a:srgbClr val="FF3300"/>
                  </a:solidFill>
                  <a:latin typeface="Calibri" pitchFamily="34" charset="0"/>
                  <a:cs typeface="Arial" pitchFamily="34" charset="0"/>
                </a:rPr>
                <a:t>SERS effect:</a:t>
              </a:r>
              <a:r>
                <a:rPr lang="en-CA" sz="2000" dirty="0">
                  <a:solidFill>
                    <a:srgbClr val="000066"/>
                  </a:solidFill>
                  <a:latin typeface="Calibri" pitchFamily="34" charset="0"/>
                  <a:cs typeface="Arial" pitchFamily="34" charset="0"/>
                </a:rPr>
                <a:t> </a:t>
              </a:r>
              <a:r>
                <a:rPr lang="en-CA" dirty="0">
                  <a:solidFill>
                    <a:srgbClr val="000066"/>
                  </a:solidFill>
                  <a:latin typeface="Calibri" pitchFamily="34" charset="0"/>
                  <a:cs typeface="Arial" pitchFamily="34" charset="0"/>
                </a:rPr>
                <a:t>enormous enhancement (up to 10</a:t>
              </a:r>
              <a:r>
                <a:rPr lang="en-CA" baseline="30000" dirty="0">
                  <a:solidFill>
                    <a:srgbClr val="000066"/>
                  </a:solidFill>
                  <a:latin typeface="Calibri" pitchFamily="34" charset="0"/>
                  <a:cs typeface="Arial" pitchFamily="34" charset="0"/>
                </a:rPr>
                <a:t>12</a:t>
              </a:r>
              <a:r>
                <a:rPr lang="en-CA" dirty="0">
                  <a:solidFill>
                    <a:srgbClr val="000066"/>
                  </a:solidFill>
                  <a:latin typeface="Calibri" pitchFamily="34" charset="0"/>
                  <a:cs typeface="Arial" pitchFamily="34" charset="0"/>
                </a:rPr>
                <a:t>) of Raman scattering when a molecule is adsorbed on </a:t>
              </a:r>
              <a:r>
                <a:rPr lang="en-CA" i="1" dirty="0">
                  <a:solidFill>
                    <a:srgbClr val="FF3300"/>
                  </a:solidFill>
                  <a:latin typeface="Calibri" pitchFamily="34" charset="0"/>
                  <a:cs typeface="Arial" pitchFamily="34" charset="0"/>
                </a:rPr>
                <a:t>nanostructured</a:t>
              </a:r>
              <a:r>
                <a:rPr lang="en-CA" dirty="0">
                  <a:solidFill>
                    <a:srgbClr val="000066"/>
                  </a:solidFill>
                  <a:latin typeface="Calibri" pitchFamily="34" charset="0"/>
                  <a:cs typeface="Arial" pitchFamily="34" charset="0"/>
                </a:rPr>
                <a:t> metallic surface.    </a:t>
              </a:r>
            </a:p>
            <a:p>
              <a:pPr marL="228600" indent="-228600">
                <a:defRPr/>
              </a:pPr>
              <a:r>
                <a:rPr lang="en-CA" dirty="0">
                  <a:solidFill>
                    <a:srgbClr val="FF0000"/>
                  </a:solidFill>
                  <a:latin typeface="Calibri" pitchFamily="34" charset="0"/>
                  <a:cs typeface="Arial" pitchFamily="34" charset="0"/>
                </a:rPr>
                <a:t>This arises from two main mechanisms</a:t>
              </a:r>
            </a:p>
            <a:p>
              <a:pPr lvl="1" indent="-114300">
                <a:buFont typeface="Wingdings" pitchFamily="2" charset="2"/>
                <a:buChar char="Ø"/>
                <a:defRPr/>
              </a:pPr>
              <a:r>
                <a:rPr lang="en-CA" dirty="0">
                  <a:solidFill>
                    <a:srgbClr val="000066"/>
                  </a:solidFill>
                  <a:latin typeface="Calibri" pitchFamily="34" charset="0"/>
                  <a:cs typeface="Arial" pitchFamily="34" charset="0"/>
                </a:rPr>
                <a:t>Electromagnetic effect (dominant):</a:t>
              </a:r>
            </a:p>
            <a:p>
              <a:pPr lvl="1" indent="-114300">
                <a:buFont typeface="Wingdings" pitchFamily="2" charset="2"/>
                <a:buNone/>
                <a:defRPr/>
              </a:pPr>
              <a:r>
                <a:rPr lang="en-CA" dirty="0">
                  <a:solidFill>
                    <a:srgbClr val="000066"/>
                  </a:solidFill>
                  <a:latin typeface="Calibri" pitchFamily="34" charset="0"/>
                  <a:cs typeface="Arial" pitchFamily="34" charset="0"/>
                </a:rPr>
                <a:t>   </a:t>
              </a:r>
              <a:r>
                <a:rPr lang="en-CA" i="1" dirty="0">
                  <a:solidFill>
                    <a:srgbClr val="000066"/>
                  </a:solidFill>
                  <a:latin typeface="Calibri" pitchFamily="34" charset="0"/>
                  <a:cs typeface="Arial" pitchFamily="34" charset="0"/>
                </a:rPr>
                <a:t>localized</a:t>
              </a:r>
              <a:r>
                <a:rPr lang="en-CA" dirty="0">
                  <a:solidFill>
                    <a:srgbClr val="000066"/>
                  </a:solidFill>
                  <a:latin typeface="Calibri" pitchFamily="34" charset="0"/>
                  <a:cs typeface="Arial" pitchFamily="34" charset="0"/>
                </a:rPr>
                <a:t> surface plasmon resonance. </a:t>
              </a:r>
              <a:r>
                <a:rPr lang="en-CA" dirty="0">
                  <a:solidFill>
                    <a:srgbClr val="FF3300"/>
                  </a:solidFill>
                  <a:latin typeface="Calibri" pitchFamily="34" charset="0"/>
                  <a:cs typeface="Arial" pitchFamily="34" charset="0"/>
                </a:rPr>
                <a:t>(Raman intensity </a:t>
              </a:r>
              <a:r>
                <a:rPr lang="en-CA" dirty="0">
                  <a:solidFill>
                    <a:srgbClr val="FF3300"/>
                  </a:solidFill>
                  <a:latin typeface="Calibri" pitchFamily="34" charset="0"/>
                  <a:cs typeface="Arial" pitchFamily="34" charset="0"/>
                  <a:sym typeface="Symbol" pitchFamily="18" charset="2"/>
                </a:rPr>
                <a:t> </a:t>
              </a:r>
              <a:r>
                <a:rPr lang="en-CA" dirty="0">
                  <a:solidFill>
                    <a:srgbClr val="FF3300"/>
                  </a:solidFill>
                  <a:latin typeface="Calibri" pitchFamily="34" charset="0"/>
                  <a:cs typeface="Arial" pitchFamily="34" charset="0"/>
                </a:rPr>
                <a:t>E</a:t>
              </a:r>
              <a:r>
                <a:rPr lang="en-CA" baseline="30000" dirty="0">
                  <a:solidFill>
                    <a:srgbClr val="FF3300"/>
                  </a:solidFill>
                  <a:latin typeface="Calibri" pitchFamily="34" charset="0"/>
                  <a:cs typeface="Arial" pitchFamily="34" charset="0"/>
                </a:rPr>
                <a:t>4 </a:t>
              </a:r>
              <a:r>
                <a:rPr lang="en-CA" dirty="0">
                  <a:solidFill>
                    <a:srgbClr val="FF3300"/>
                  </a:solidFill>
                  <a:latin typeface="Calibri" pitchFamily="34" charset="0"/>
                  <a:cs typeface="Arial" pitchFamily="34" charset="0"/>
                </a:rPr>
                <a:t>)</a:t>
              </a:r>
            </a:p>
            <a:p>
              <a:pPr lvl="1" indent="-114300">
                <a:buFont typeface="Wingdings" pitchFamily="2" charset="2"/>
                <a:buChar char="Ø"/>
                <a:defRPr/>
              </a:pPr>
              <a:r>
                <a:rPr lang="en-CA" dirty="0">
                  <a:solidFill>
                    <a:srgbClr val="000066"/>
                  </a:solidFill>
                  <a:latin typeface="Calibri" pitchFamily="34" charset="0"/>
                  <a:cs typeface="Arial" pitchFamily="34" charset="0"/>
                </a:rPr>
                <a:t>Chemical effect: electronic coupling between molecule and metal.</a:t>
              </a:r>
            </a:p>
          </p:txBody>
        </p:sp>
        <p:grpSp>
          <p:nvGrpSpPr>
            <p:cNvPr id="3" name="Group 37"/>
            <p:cNvGrpSpPr>
              <a:grpSpLocks/>
            </p:cNvGrpSpPr>
            <p:nvPr/>
          </p:nvGrpSpPr>
          <p:grpSpPr bwMode="auto">
            <a:xfrm>
              <a:off x="4327" y="3290"/>
              <a:ext cx="1337" cy="454"/>
              <a:chOff x="4333" y="2572"/>
              <a:chExt cx="1337" cy="454"/>
            </a:xfrm>
          </p:grpSpPr>
          <p:grpSp>
            <p:nvGrpSpPr>
              <p:cNvPr id="4" name="Group 30"/>
              <p:cNvGrpSpPr>
                <a:grpSpLocks noChangeAspect="1"/>
              </p:cNvGrpSpPr>
              <p:nvPr/>
            </p:nvGrpSpPr>
            <p:grpSpPr bwMode="auto">
              <a:xfrm>
                <a:off x="4512" y="2736"/>
                <a:ext cx="507" cy="290"/>
                <a:chOff x="5184" y="1392"/>
                <a:chExt cx="336" cy="192"/>
              </a:xfrm>
            </p:grpSpPr>
            <p:sp>
              <p:nvSpPr>
                <p:cNvPr id="21538" name="Oval 15"/>
                <p:cNvSpPr>
                  <a:spLocks noChangeAspect="1" noChangeArrowheads="1"/>
                </p:cNvSpPr>
                <p:nvPr/>
              </p:nvSpPr>
              <p:spPr bwMode="auto">
                <a:xfrm>
                  <a:off x="5184" y="1392"/>
                  <a:ext cx="336" cy="192"/>
                </a:xfrm>
                <a:prstGeom prst="ellipse">
                  <a:avLst/>
                </a:prstGeom>
                <a:solidFill>
                  <a:srgbClr val="FF6600"/>
                </a:solidFill>
                <a:ln w="9525">
                  <a:solidFill>
                    <a:schemeClr val="tx1"/>
                  </a:solidFill>
                  <a:round/>
                  <a:headEnd/>
                  <a:tailEnd/>
                </a:ln>
              </p:spPr>
              <p:txBody>
                <a:bodyPr wrap="none" anchor="ctr"/>
                <a:lstStyle/>
                <a:p>
                  <a:endParaRPr lang="en-US">
                    <a:latin typeface="Calibri" pitchFamily="34" charset="0"/>
                  </a:endParaRPr>
                </a:p>
              </p:txBody>
            </p:sp>
            <p:grpSp>
              <p:nvGrpSpPr>
                <p:cNvPr id="5" name="Group 20"/>
                <p:cNvGrpSpPr>
                  <a:grpSpLocks noChangeAspect="1"/>
                </p:cNvGrpSpPr>
                <p:nvPr/>
              </p:nvGrpSpPr>
              <p:grpSpPr bwMode="auto">
                <a:xfrm>
                  <a:off x="5447" y="1440"/>
                  <a:ext cx="46" cy="46"/>
                  <a:chOff x="5472" y="1680"/>
                  <a:chExt cx="96" cy="96"/>
                </a:xfrm>
              </p:grpSpPr>
              <p:sp>
                <p:nvSpPr>
                  <p:cNvPr id="21545" name="Line 18"/>
                  <p:cNvSpPr>
                    <a:spLocks noChangeAspect="1" noChangeShapeType="1"/>
                  </p:cNvSpPr>
                  <p:nvPr/>
                </p:nvSpPr>
                <p:spPr bwMode="auto">
                  <a:xfrm>
                    <a:off x="5472" y="1728"/>
                    <a:ext cx="96" cy="0"/>
                  </a:xfrm>
                  <a:prstGeom prst="line">
                    <a:avLst/>
                  </a:prstGeom>
                  <a:noFill/>
                  <a:ln w="19050">
                    <a:solidFill>
                      <a:schemeClr val="bg1"/>
                    </a:solidFill>
                    <a:round/>
                    <a:headEnd/>
                    <a:tailEnd/>
                  </a:ln>
                </p:spPr>
                <p:txBody>
                  <a:bodyPr/>
                  <a:lstStyle/>
                  <a:p>
                    <a:endParaRPr lang="en-US"/>
                  </a:p>
                </p:txBody>
              </p:sp>
              <p:sp>
                <p:nvSpPr>
                  <p:cNvPr id="21546" name="Line 19"/>
                  <p:cNvSpPr>
                    <a:spLocks noChangeAspect="1" noChangeShapeType="1"/>
                  </p:cNvSpPr>
                  <p:nvPr/>
                </p:nvSpPr>
                <p:spPr bwMode="auto">
                  <a:xfrm>
                    <a:off x="5520" y="1680"/>
                    <a:ext cx="0" cy="96"/>
                  </a:xfrm>
                  <a:prstGeom prst="line">
                    <a:avLst/>
                  </a:prstGeom>
                  <a:noFill/>
                  <a:ln w="19050">
                    <a:solidFill>
                      <a:schemeClr val="bg1"/>
                    </a:solidFill>
                    <a:round/>
                    <a:headEnd/>
                    <a:tailEnd/>
                  </a:ln>
                </p:spPr>
                <p:txBody>
                  <a:bodyPr/>
                  <a:lstStyle/>
                  <a:p>
                    <a:endParaRPr lang="en-US"/>
                  </a:p>
                </p:txBody>
              </p:sp>
            </p:grpSp>
            <p:grpSp>
              <p:nvGrpSpPr>
                <p:cNvPr id="6" name="Group 21"/>
                <p:cNvGrpSpPr>
                  <a:grpSpLocks noChangeAspect="1"/>
                </p:cNvGrpSpPr>
                <p:nvPr/>
              </p:nvGrpSpPr>
              <p:grpSpPr bwMode="auto">
                <a:xfrm>
                  <a:off x="5447" y="1490"/>
                  <a:ext cx="46" cy="46"/>
                  <a:chOff x="5472" y="1680"/>
                  <a:chExt cx="96" cy="96"/>
                </a:xfrm>
              </p:grpSpPr>
              <p:sp>
                <p:nvSpPr>
                  <p:cNvPr id="21543" name="Line 22"/>
                  <p:cNvSpPr>
                    <a:spLocks noChangeAspect="1" noChangeShapeType="1"/>
                  </p:cNvSpPr>
                  <p:nvPr/>
                </p:nvSpPr>
                <p:spPr bwMode="auto">
                  <a:xfrm>
                    <a:off x="5472" y="1728"/>
                    <a:ext cx="96" cy="0"/>
                  </a:xfrm>
                  <a:prstGeom prst="line">
                    <a:avLst/>
                  </a:prstGeom>
                  <a:noFill/>
                  <a:ln w="19050">
                    <a:solidFill>
                      <a:schemeClr val="bg1"/>
                    </a:solidFill>
                    <a:round/>
                    <a:headEnd/>
                    <a:tailEnd/>
                  </a:ln>
                </p:spPr>
                <p:txBody>
                  <a:bodyPr/>
                  <a:lstStyle/>
                  <a:p>
                    <a:endParaRPr lang="en-US"/>
                  </a:p>
                </p:txBody>
              </p:sp>
              <p:sp>
                <p:nvSpPr>
                  <p:cNvPr id="21544" name="Line 23"/>
                  <p:cNvSpPr>
                    <a:spLocks noChangeAspect="1" noChangeShapeType="1"/>
                  </p:cNvSpPr>
                  <p:nvPr/>
                </p:nvSpPr>
                <p:spPr bwMode="auto">
                  <a:xfrm>
                    <a:off x="5520" y="1680"/>
                    <a:ext cx="0" cy="96"/>
                  </a:xfrm>
                  <a:prstGeom prst="line">
                    <a:avLst/>
                  </a:prstGeom>
                  <a:noFill/>
                  <a:ln w="19050">
                    <a:solidFill>
                      <a:schemeClr val="bg1"/>
                    </a:solidFill>
                    <a:round/>
                    <a:headEnd/>
                    <a:tailEnd/>
                  </a:ln>
                </p:spPr>
                <p:txBody>
                  <a:bodyPr/>
                  <a:lstStyle/>
                  <a:p>
                    <a:endParaRPr lang="en-US"/>
                  </a:p>
                </p:txBody>
              </p:sp>
            </p:grpSp>
            <p:sp>
              <p:nvSpPr>
                <p:cNvPr id="21541" name="Line 25"/>
                <p:cNvSpPr>
                  <a:spLocks noChangeAspect="1" noChangeShapeType="1"/>
                </p:cNvSpPr>
                <p:nvPr/>
              </p:nvSpPr>
              <p:spPr bwMode="auto">
                <a:xfrm>
                  <a:off x="5205" y="1463"/>
                  <a:ext cx="46" cy="0"/>
                </a:xfrm>
                <a:prstGeom prst="line">
                  <a:avLst/>
                </a:prstGeom>
                <a:noFill/>
                <a:ln w="19050">
                  <a:solidFill>
                    <a:schemeClr val="bg1"/>
                  </a:solidFill>
                  <a:round/>
                  <a:headEnd/>
                  <a:tailEnd/>
                </a:ln>
              </p:spPr>
              <p:txBody>
                <a:bodyPr/>
                <a:lstStyle/>
                <a:p>
                  <a:endParaRPr lang="en-US"/>
                </a:p>
              </p:txBody>
            </p:sp>
            <p:sp>
              <p:nvSpPr>
                <p:cNvPr id="21542" name="Line 28"/>
                <p:cNvSpPr>
                  <a:spLocks noChangeAspect="1" noChangeShapeType="1"/>
                </p:cNvSpPr>
                <p:nvPr/>
              </p:nvSpPr>
              <p:spPr bwMode="auto">
                <a:xfrm>
                  <a:off x="5205" y="1513"/>
                  <a:ext cx="46" cy="0"/>
                </a:xfrm>
                <a:prstGeom prst="line">
                  <a:avLst/>
                </a:prstGeom>
                <a:noFill/>
                <a:ln w="19050">
                  <a:solidFill>
                    <a:schemeClr val="bg1"/>
                  </a:solidFill>
                  <a:round/>
                  <a:headEnd/>
                  <a:tailEnd/>
                </a:ln>
              </p:spPr>
              <p:txBody>
                <a:bodyPr/>
                <a:lstStyle/>
                <a:p>
                  <a:endParaRPr lang="en-US"/>
                </a:p>
              </p:txBody>
            </p:sp>
          </p:grpSp>
          <p:sp>
            <p:nvSpPr>
              <p:cNvPr id="21536" name="Text Box 31"/>
              <p:cNvSpPr txBox="1">
                <a:spLocks noChangeArrowheads="1"/>
              </p:cNvSpPr>
              <p:nvPr/>
            </p:nvSpPr>
            <p:spPr bwMode="auto">
              <a:xfrm>
                <a:off x="5015" y="2753"/>
                <a:ext cx="655" cy="250"/>
              </a:xfrm>
              <a:prstGeom prst="rect">
                <a:avLst/>
              </a:prstGeom>
              <a:noFill/>
              <a:ln w="9525">
                <a:noFill/>
                <a:miter lim="800000"/>
                <a:headEnd/>
                <a:tailEnd/>
              </a:ln>
            </p:spPr>
            <p:txBody>
              <a:bodyPr wrap="none">
                <a:spAutoFit/>
              </a:bodyPr>
              <a:lstStyle/>
              <a:p>
                <a:r>
                  <a:rPr lang="en-US" sz="2000">
                    <a:solidFill>
                      <a:srgbClr val="FF3300"/>
                    </a:solidFill>
                    <a:latin typeface="Calibri" pitchFamily="34" charset="0"/>
                  </a:rPr>
                  <a:t>E&gt;&gt;E</a:t>
                </a:r>
                <a:r>
                  <a:rPr lang="en-US" sz="2000" baseline="-25000">
                    <a:solidFill>
                      <a:srgbClr val="FF3300"/>
                    </a:solidFill>
                    <a:latin typeface="Calibri" pitchFamily="34" charset="0"/>
                  </a:rPr>
                  <a:t>ext</a:t>
                </a:r>
                <a:endParaRPr lang="en-US" sz="2000">
                  <a:solidFill>
                    <a:srgbClr val="FF3300"/>
                  </a:solidFill>
                  <a:latin typeface="Calibri" pitchFamily="34" charset="0"/>
                </a:endParaRPr>
              </a:p>
            </p:txBody>
          </p:sp>
          <p:sp>
            <p:nvSpPr>
              <p:cNvPr id="21537" name="Text Box 36"/>
              <p:cNvSpPr txBox="1">
                <a:spLocks noChangeArrowheads="1"/>
              </p:cNvSpPr>
              <p:nvPr/>
            </p:nvSpPr>
            <p:spPr bwMode="auto">
              <a:xfrm>
                <a:off x="4333" y="2572"/>
                <a:ext cx="1248" cy="212"/>
              </a:xfrm>
              <a:prstGeom prst="rect">
                <a:avLst/>
              </a:prstGeom>
              <a:noFill/>
              <a:ln w="9525">
                <a:noFill/>
                <a:miter lim="800000"/>
                <a:headEnd/>
                <a:tailEnd/>
              </a:ln>
            </p:spPr>
            <p:txBody>
              <a:bodyPr wrap="none">
                <a:spAutoFit/>
              </a:bodyPr>
              <a:lstStyle/>
              <a:p>
                <a:r>
                  <a:rPr lang="en-US">
                    <a:latin typeface="Calibri" pitchFamily="34" charset="0"/>
                  </a:rPr>
                  <a:t>metal nanostructure</a:t>
                </a:r>
              </a:p>
            </p:txBody>
          </p:sp>
        </p:grpSp>
      </p:grpSp>
      <p:cxnSp>
        <p:nvCxnSpPr>
          <p:cNvPr id="29" name="Straight Connector 28"/>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0" name="Slide Number Placeholder 29"/>
          <p:cNvSpPr>
            <a:spLocks noGrp="1"/>
          </p:cNvSpPr>
          <p:nvPr>
            <p:ph type="sldNum" sz="quarter" idx="12"/>
          </p:nvPr>
        </p:nvSpPr>
        <p:spPr>
          <a:xfrm>
            <a:off x="6553200" y="6356350"/>
            <a:ext cx="2133600" cy="365125"/>
          </a:xfrm>
        </p:spPr>
        <p:txBody>
          <a:bodyPr/>
          <a:lstStyle/>
          <a:p>
            <a:pPr>
              <a:defRPr/>
            </a:pPr>
            <a:fld id="{5A7988E7-077A-4C8F-B1EA-B21B9557B565}" type="slidenum">
              <a:rPr lang="en-US" smtClean="0"/>
              <a:pPr>
                <a:defRPr/>
              </a:pPr>
              <a:t>30</a:t>
            </a:fld>
            <a:endParaRPr lang="en-US"/>
          </a:p>
        </p:txBody>
      </p:sp>
      <p:sp>
        <p:nvSpPr>
          <p:cNvPr id="31" name="Rectangle 112"/>
          <p:cNvSpPr>
            <a:spLocks noChangeArrowheads="1"/>
          </p:cNvSpPr>
          <p:nvPr/>
        </p:nvSpPr>
        <p:spPr bwMode="auto">
          <a:xfrm>
            <a:off x="152400" y="2514600"/>
            <a:ext cx="6553200" cy="1425575"/>
          </a:xfrm>
          <a:prstGeom prst="rect">
            <a:avLst/>
          </a:prstGeom>
          <a:noFill/>
          <a:ln w="9525">
            <a:noFill/>
            <a:miter lim="800000"/>
            <a:headEnd/>
            <a:tailEnd/>
          </a:ln>
        </p:spPr>
        <p:txBody>
          <a:bodyPr>
            <a:spAutoFit/>
          </a:bodyPr>
          <a:lstStyle/>
          <a:p>
            <a:pPr>
              <a:spcBef>
                <a:spcPct val="25000"/>
              </a:spcBef>
            </a:pPr>
            <a:r>
              <a:rPr lang="en-CA">
                <a:solidFill>
                  <a:srgbClr val="FF3300"/>
                </a:solidFill>
                <a:latin typeface="Calibri" pitchFamily="34" charset="0"/>
                <a:cs typeface="Arial" pitchFamily="34" charset="0"/>
              </a:rPr>
              <a:t>Advantage of SERS: (3 “S”)</a:t>
            </a:r>
            <a:endParaRPr lang="en-CA">
              <a:solidFill>
                <a:srgbClr val="000066"/>
              </a:solidFill>
              <a:latin typeface="Calibri" pitchFamily="34" charset="0"/>
              <a:cs typeface="Arial" pitchFamily="34" charset="0"/>
            </a:endParaRPr>
          </a:p>
          <a:p>
            <a:pPr marL="228600" lvl="1">
              <a:spcBef>
                <a:spcPct val="25000"/>
              </a:spcBef>
              <a:buFont typeface="Wingdings" pitchFamily="2" charset="2"/>
              <a:buChar char="Ø"/>
            </a:pPr>
            <a:r>
              <a:rPr lang="en-US">
                <a:solidFill>
                  <a:srgbClr val="000066"/>
                </a:solidFill>
                <a:latin typeface="Calibri" pitchFamily="34" charset="0"/>
              </a:rPr>
              <a:t>Sensitivity - high, single molecule detection demonstrated</a:t>
            </a:r>
          </a:p>
          <a:p>
            <a:pPr marL="228600" lvl="1">
              <a:spcBef>
                <a:spcPct val="25000"/>
              </a:spcBef>
              <a:buFont typeface="Wingdings" pitchFamily="2" charset="2"/>
              <a:buChar char="Ø"/>
            </a:pPr>
            <a:r>
              <a:rPr lang="en-US">
                <a:solidFill>
                  <a:srgbClr val="000066"/>
                </a:solidFill>
                <a:latin typeface="Calibri" pitchFamily="34" charset="0"/>
              </a:rPr>
              <a:t>Selectivity - high, fingerprint of each type of molecule</a:t>
            </a:r>
          </a:p>
          <a:p>
            <a:pPr marL="228600" lvl="1">
              <a:spcBef>
                <a:spcPct val="25000"/>
              </a:spcBef>
              <a:buFont typeface="Wingdings" pitchFamily="2" charset="2"/>
              <a:buChar char="Ø"/>
            </a:pPr>
            <a:r>
              <a:rPr lang="en-US">
                <a:solidFill>
                  <a:srgbClr val="000066"/>
                </a:solidFill>
                <a:latin typeface="Calibri" pitchFamily="34" charset="0"/>
              </a:rPr>
              <a:t>Speed - high, few seconds</a:t>
            </a:r>
          </a:p>
        </p:txBody>
      </p:sp>
      <p:sp>
        <p:nvSpPr>
          <p:cNvPr id="32" name="Rectangle 15"/>
          <p:cNvSpPr>
            <a:spLocks noChangeArrowheads="1"/>
          </p:cNvSpPr>
          <p:nvPr/>
        </p:nvSpPr>
        <p:spPr bwMode="auto">
          <a:xfrm>
            <a:off x="838200" y="5060950"/>
            <a:ext cx="2835275" cy="504825"/>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3" name="Oval 16"/>
          <p:cNvSpPr>
            <a:spLocks noChangeAspect="1" noChangeArrowheads="1"/>
          </p:cNvSpPr>
          <p:nvPr/>
        </p:nvSpPr>
        <p:spPr bwMode="auto">
          <a:xfrm>
            <a:off x="838200" y="4503738"/>
            <a:ext cx="609600" cy="576262"/>
          </a:xfrm>
          <a:prstGeom prst="ellipse">
            <a:avLst/>
          </a:prstGeom>
          <a:solidFill>
            <a:srgbClr val="993300"/>
          </a:solidFill>
          <a:ln w="9525">
            <a:solidFill>
              <a:schemeClr val="tx1"/>
            </a:solidFill>
            <a:round/>
            <a:headEnd/>
            <a:tailEnd/>
          </a:ln>
        </p:spPr>
        <p:txBody>
          <a:bodyPr wrap="none" anchor="ctr"/>
          <a:lstStyle/>
          <a:p>
            <a:endParaRPr lang="en-US">
              <a:latin typeface="Calibri" pitchFamily="34" charset="0"/>
            </a:endParaRPr>
          </a:p>
        </p:txBody>
      </p:sp>
      <p:sp>
        <p:nvSpPr>
          <p:cNvPr id="34" name="Oval 17"/>
          <p:cNvSpPr>
            <a:spLocks noChangeAspect="1" noChangeArrowheads="1"/>
          </p:cNvSpPr>
          <p:nvPr/>
        </p:nvSpPr>
        <p:spPr bwMode="auto">
          <a:xfrm>
            <a:off x="2400300" y="4703763"/>
            <a:ext cx="393700" cy="376237"/>
          </a:xfrm>
          <a:prstGeom prst="ellipse">
            <a:avLst/>
          </a:prstGeom>
          <a:solidFill>
            <a:srgbClr val="993300"/>
          </a:solidFill>
          <a:ln w="9525">
            <a:solidFill>
              <a:schemeClr val="tx1"/>
            </a:solidFill>
            <a:round/>
            <a:headEnd/>
            <a:tailEnd/>
          </a:ln>
        </p:spPr>
        <p:txBody>
          <a:bodyPr wrap="none" anchor="ctr"/>
          <a:lstStyle/>
          <a:p>
            <a:endParaRPr lang="en-US">
              <a:latin typeface="Calibri" pitchFamily="34" charset="0"/>
            </a:endParaRPr>
          </a:p>
        </p:txBody>
      </p:sp>
      <p:sp>
        <p:nvSpPr>
          <p:cNvPr id="35" name="Oval 18"/>
          <p:cNvSpPr>
            <a:spLocks noChangeAspect="1" noChangeArrowheads="1"/>
          </p:cNvSpPr>
          <p:nvPr/>
        </p:nvSpPr>
        <p:spPr bwMode="auto">
          <a:xfrm>
            <a:off x="3352800" y="4767263"/>
            <a:ext cx="325438" cy="312737"/>
          </a:xfrm>
          <a:prstGeom prst="ellipse">
            <a:avLst/>
          </a:prstGeom>
          <a:solidFill>
            <a:srgbClr val="993300"/>
          </a:solidFill>
          <a:ln w="9525">
            <a:solidFill>
              <a:schemeClr val="tx1"/>
            </a:solidFill>
            <a:round/>
            <a:headEnd/>
            <a:tailEnd/>
          </a:ln>
        </p:spPr>
        <p:txBody>
          <a:bodyPr wrap="none" anchor="ctr"/>
          <a:lstStyle/>
          <a:p>
            <a:endParaRPr lang="en-US">
              <a:latin typeface="Calibri" pitchFamily="34" charset="0"/>
            </a:endParaRPr>
          </a:p>
        </p:txBody>
      </p:sp>
      <p:sp>
        <p:nvSpPr>
          <p:cNvPr id="36" name="Oval 19"/>
          <p:cNvSpPr>
            <a:spLocks noChangeAspect="1" noChangeArrowheads="1"/>
          </p:cNvSpPr>
          <p:nvPr/>
        </p:nvSpPr>
        <p:spPr bwMode="auto">
          <a:xfrm>
            <a:off x="1852613" y="4576763"/>
            <a:ext cx="533400" cy="503237"/>
          </a:xfrm>
          <a:prstGeom prst="ellipse">
            <a:avLst/>
          </a:prstGeom>
          <a:solidFill>
            <a:srgbClr val="993300"/>
          </a:solidFill>
          <a:ln w="9525">
            <a:solidFill>
              <a:schemeClr val="tx1"/>
            </a:solidFill>
            <a:round/>
            <a:headEnd/>
            <a:tailEnd/>
          </a:ln>
        </p:spPr>
        <p:txBody>
          <a:bodyPr wrap="none" anchor="ctr"/>
          <a:lstStyle/>
          <a:p>
            <a:endParaRPr lang="en-US">
              <a:latin typeface="Calibri" pitchFamily="34" charset="0"/>
            </a:endParaRPr>
          </a:p>
        </p:txBody>
      </p:sp>
      <p:sp>
        <p:nvSpPr>
          <p:cNvPr id="37" name="Rectangle 20"/>
          <p:cNvSpPr>
            <a:spLocks noChangeArrowheads="1"/>
          </p:cNvSpPr>
          <p:nvPr/>
        </p:nvSpPr>
        <p:spPr bwMode="auto">
          <a:xfrm>
            <a:off x="1300163" y="5613400"/>
            <a:ext cx="2052637" cy="638175"/>
          </a:xfrm>
          <a:prstGeom prst="rect">
            <a:avLst/>
          </a:prstGeom>
          <a:noFill/>
          <a:ln w="19050">
            <a:noFill/>
            <a:miter lim="800000"/>
            <a:headEnd/>
            <a:tailEnd/>
          </a:ln>
        </p:spPr>
        <p:txBody>
          <a:bodyPr wrap="none" lIns="88011" tIns="44006" rIns="88011" bIns="44006">
            <a:spAutoFit/>
          </a:bodyPr>
          <a:lstStyle/>
          <a:p>
            <a:pPr algn="ctr" defTabSz="879475"/>
            <a:r>
              <a:rPr lang="en-CA" sz="2000">
                <a:solidFill>
                  <a:srgbClr val="0000B2"/>
                </a:solidFill>
                <a:latin typeface="Calibri" pitchFamily="34" charset="0"/>
              </a:rPr>
              <a:t>Metallic particles</a:t>
            </a:r>
          </a:p>
          <a:p>
            <a:pPr algn="ctr" defTabSz="879475"/>
            <a:r>
              <a:rPr lang="en-CA">
                <a:solidFill>
                  <a:srgbClr val="0000B2"/>
                </a:solidFill>
                <a:latin typeface="Calibri" pitchFamily="34" charset="0"/>
              </a:rPr>
              <a:t>(chemical synthesis)</a:t>
            </a:r>
            <a:endParaRPr lang="en-US">
              <a:solidFill>
                <a:srgbClr val="0000B2"/>
              </a:solidFill>
              <a:latin typeface="Calibri" pitchFamily="34" charset="0"/>
            </a:endParaRPr>
          </a:p>
        </p:txBody>
      </p:sp>
      <p:sp>
        <p:nvSpPr>
          <p:cNvPr id="38" name="Oval 59"/>
          <p:cNvSpPr>
            <a:spLocks noChangeAspect="1" noChangeArrowheads="1"/>
          </p:cNvSpPr>
          <p:nvPr/>
        </p:nvSpPr>
        <p:spPr bwMode="auto">
          <a:xfrm>
            <a:off x="2819400" y="4546600"/>
            <a:ext cx="533400" cy="503238"/>
          </a:xfrm>
          <a:prstGeom prst="ellipse">
            <a:avLst/>
          </a:prstGeom>
          <a:solidFill>
            <a:srgbClr val="993300"/>
          </a:solidFill>
          <a:ln w="9525">
            <a:solidFill>
              <a:schemeClr val="tx1"/>
            </a:solidFill>
            <a:round/>
            <a:headEnd/>
            <a:tailEnd/>
          </a:ln>
        </p:spPr>
        <p:txBody>
          <a:bodyPr wrap="none" anchor="ctr"/>
          <a:lstStyle/>
          <a:p>
            <a:endParaRPr lang="en-US">
              <a:latin typeface="Calibri" pitchFamily="34" charset="0"/>
            </a:endParaRPr>
          </a:p>
        </p:txBody>
      </p:sp>
      <p:sp>
        <p:nvSpPr>
          <p:cNvPr id="39" name="Oval 60"/>
          <p:cNvSpPr>
            <a:spLocks noChangeAspect="1" noChangeArrowheads="1"/>
          </p:cNvSpPr>
          <p:nvPr/>
        </p:nvSpPr>
        <p:spPr bwMode="auto">
          <a:xfrm>
            <a:off x="1458913" y="4716463"/>
            <a:ext cx="381000" cy="363537"/>
          </a:xfrm>
          <a:prstGeom prst="ellipse">
            <a:avLst/>
          </a:prstGeom>
          <a:solidFill>
            <a:srgbClr val="993300"/>
          </a:solidFill>
          <a:ln w="9525">
            <a:solidFill>
              <a:schemeClr val="tx1"/>
            </a:solidFill>
            <a:round/>
            <a:headEnd/>
            <a:tailEnd/>
          </a:ln>
        </p:spPr>
        <p:txBody>
          <a:bodyPr wrap="none" anchor="ctr"/>
          <a:lstStyle/>
          <a:p>
            <a:endParaRPr lang="en-US">
              <a:latin typeface="Calibri" pitchFamily="34" charset="0"/>
            </a:endParaRPr>
          </a:p>
        </p:txBody>
      </p:sp>
      <p:sp>
        <p:nvSpPr>
          <p:cNvPr id="40" name="Rectangle 49"/>
          <p:cNvSpPr>
            <a:spLocks noChangeArrowheads="1"/>
          </p:cNvSpPr>
          <p:nvPr/>
        </p:nvSpPr>
        <p:spPr bwMode="auto">
          <a:xfrm>
            <a:off x="5284788" y="5764213"/>
            <a:ext cx="2416175" cy="393700"/>
          </a:xfrm>
          <a:prstGeom prst="rect">
            <a:avLst/>
          </a:prstGeom>
          <a:noFill/>
          <a:ln w="19050">
            <a:noFill/>
            <a:miter lim="800000"/>
            <a:headEnd/>
            <a:tailEnd/>
          </a:ln>
        </p:spPr>
        <p:txBody>
          <a:bodyPr wrap="none" lIns="88011" tIns="44006" rIns="88011" bIns="44006">
            <a:spAutoFit/>
          </a:bodyPr>
          <a:lstStyle/>
          <a:p>
            <a:pPr algn="ctr" defTabSz="879475"/>
            <a:r>
              <a:rPr lang="en-CA" sz="2000">
                <a:solidFill>
                  <a:srgbClr val="0000B2"/>
                </a:solidFill>
                <a:latin typeface="Calibri" pitchFamily="34" charset="0"/>
              </a:rPr>
              <a:t>Metal nanostructure</a:t>
            </a:r>
            <a:endParaRPr lang="en-US" sz="2000">
              <a:solidFill>
                <a:srgbClr val="0000B2"/>
              </a:solidFill>
              <a:latin typeface="Calibri" pitchFamily="34" charset="0"/>
            </a:endParaRPr>
          </a:p>
        </p:txBody>
      </p:sp>
      <p:sp>
        <p:nvSpPr>
          <p:cNvPr id="41" name="Rectangle 76"/>
          <p:cNvSpPr>
            <a:spLocks noChangeArrowheads="1"/>
          </p:cNvSpPr>
          <p:nvPr/>
        </p:nvSpPr>
        <p:spPr bwMode="auto">
          <a:xfrm>
            <a:off x="5091113" y="4948238"/>
            <a:ext cx="3011487" cy="41275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42" name="Rectangle 77"/>
          <p:cNvSpPr>
            <a:spLocks noChangeArrowheads="1"/>
          </p:cNvSpPr>
          <p:nvPr/>
        </p:nvSpPr>
        <p:spPr bwMode="auto">
          <a:xfrm>
            <a:off x="5105400" y="5137150"/>
            <a:ext cx="2803525" cy="534988"/>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3" name="Line 84"/>
          <p:cNvSpPr>
            <a:spLocks noChangeShapeType="1"/>
          </p:cNvSpPr>
          <p:nvPr/>
        </p:nvSpPr>
        <p:spPr bwMode="auto">
          <a:xfrm>
            <a:off x="5441950" y="5091113"/>
            <a:ext cx="304800" cy="0"/>
          </a:xfrm>
          <a:prstGeom prst="line">
            <a:avLst/>
          </a:prstGeom>
          <a:noFill/>
          <a:ln w="101600">
            <a:solidFill>
              <a:srgbClr val="993300"/>
            </a:solidFill>
            <a:round/>
            <a:headEnd/>
            <a:tailEnd/>
          </a:ln>
        </p:spPr>
        <p:txBody>
          <a:bodyPr/>
          <a:lstStyle/>
          <a:p>
            <a:endParaRPr lang="en-US"/>
          </a:p>
        </p:txBody>
      </p:sp>
      <p:sp>
        <p:nvSpPr>
          <p:cNvPr id="44" name="Line 89"/>
          <p:cNvSpPr>
            <a:spLocks noChangeShapeType="1"/>
          </p:cNvSpPr>
          <p:nvPr/>
        </p:nvSpPr>
        <p:spPr bwMode="auto">
          <a:xfrm>
            <a:off x="7270750" y="5091113"/>
            <a:ext cx="304800" cy="0"/>
          </a:xfrm>
          <a:prstGeom prst="line">
            <a:avLst/>
          </a:prstGeom>
          <a:noFill/>
          <a:ln w="101600">
            <a:solidFill>
              <a:srgbClr val="993300"/>
            </a:solidFill>
            <a:round/>
            <a:headEnd/>
            <a:tailEnd/>
          </a:ln>
        </p:spPr>
        <p:txBody>
          <a:bodyPr/>
          <a:lstStyle/>
          <a:p>
            <a:endParaRPr lang="en-US"/>
          </a:p>
        </p:txBody>
      </p:sp>
      <p:sp>
        <p:nvSpPr>
          <p:cNvPr id="45" name="Line 90"/>
          <p:cNvSpPr>
            <a:spLocks noChangeShapeType="1"/>
          </p:cNvSpPr>
          <p:nvPr/>
        </p:nvSpPr>
        <p:spPr bwMode="auto">
          <a:xfrm>
            <a:off x="6661150" y="5091113"/>
            <a:ext cx="304800" cy="0"/>
          </a:xfrm>
          <a:prstGeom prst="line">
            <a:avLst/>
          </a:prstGeom>
          <a:noFill/>
          <a:ln w="101600">
            <a:solidFill>
              <a:srgbClr val="993300"/>
            </a:solidFill>
            <a:round/>
            <a:headEnd/>
            <a:tailEnd/>
          </a:ln>
        </p:spPr>
        <p:txBody>
          <a:bodyPr/>
          <a:lstStyle/>
          <a:p>
            <a:endParaRPr lang="en-US"/>
          </a:p>
        </p:txBody>
      </p:sp>
      <p:sp>
        <p:nvSpPr>
          <p:cNvPr id="46" name="Line 91"/>
          <p:cNvSpPr>
            <a:spLocks noChangeShapeType="1"/>
          </p:cNvSpPr>
          <p:nvPr/>
        </p:nvSpPr>
        <p:spPr bwMode="auto">
          <a:xfrm>
            <a:off x="6051550" y="5091113"/>
            <a:ext cx="304800" cy="0"/>
          </a:xfrm>
          <a:prstGeom prst="line">
            <a:avLst/>
          </a:prstGeom>
          <a:noFill/>
          <a:ln w="101600">
            <a:solidFill>
              <a:srgbClr val="993300"/>
            </a:solidFill>
            <a:round/>
            <a:headEnd/>
            <a:tailEnd/>
          </a:ln>
        </p:spPr>
        <p:txBody>
          <a:bodyPr/>
          <a:lstStyle/>
          <a:p>
            <a:endParaRPr lang="en-US"/>
          </a:p>
        </p:txBody>
      </p:sp>
      <p:sp>
        <p:nvSpPr>
          <p:cNvPr id="47" name="Text Box 103"/>
          <p:cNvSpPr txBox="1">
            <a:spLocks noChangeArrowheads="1"/>
          </p:cNvSpPr>
          <p:nvPr/>
        </p:nvSpPr>
        <p:spPr bwMode="auto">
          <a:xfrm>
            <a:off x="457200" y="6216650"/>
            <a:ext cx="7924800" cy="641350"/>
          </a:xfrm>
          <a:prstGeom prst="rect">
            <a:avLst/>
          </a:prstGeom>
          <a:noFill/>
          <a:ln w="9525">
            <a:noFill/>
            <a:miter lim="800000"/>
            <a:headEnd/>
            <a:tailEnd/>
          </a:ln>
        </p:spPr>
        <p:txBody>
          <a:bodyPr>
            <a:spAutoFit/>
          </a:bodyPr>
          <a:lstStyle/>
          <a:p>
            <a:r>
              <a:rPr lang="en-US">
                <a:solidFill>
                  <a:srgbClr val="FF3300"/>
                </a:solidFill>
                <a:latin typeface="Calibri" pitchFamily="34" charset="0"/>
                <a:sym typeface="Symbol" pitchFamily="18" charset="2"/>
              </a:rPr>
              <a:t>Nanofabricated metal structures -</a:t>
            </a:r>
            <a:r>
              <a:rPr lang="en-US">
                <a:solidFill>
                  <a:srgbClr val="FF3300"/>
                </a:solidFill>
                <a:latin typeface="Calibri" pitchFamily="34" charset="0"/>
              </a:rPr>
              <a:t> tunable resonant wavelength, homogeneous size/shape, more reproducible and reliable SERS detection</a:t>
            </a:r>
          </a:p>
        </p:txBody>
      </p:sp>
      <p:sp>
        <p:nvSpPr>
          <p:cNvPr id="48" name="Line 107"/>
          <p:cNvSpPr>
            <a:spLocks noChangeShapeType="1"/>
          </p:cNvSpPr>
          <p:nvPr/>
        </p:nvSpPr>
        <p:spPr bwMode="auto">
          <a:xfrm>
            <a:off x="1752600" y="4298950"/>
            <a:ext cx="76200" cy="457200"/>
          </a:xfrm>
          <a:prstGeom prst="line">
            <a:avLst/>
          </a:prstGeom>
          <a:noFill/>
          <a:ln w="9525">
            <a:solidFill>
              <a:schemeClr val="tx1"/>
            </a:solidFill>
            <a:round/>
            <a:headEnd/>
            <a:tailEnd type="triangle" w="med" len="med"/>
          </a:ln>
        </p:spPr>
        <p:txBody>
          <a:bodyPr/>
          <a:lstStyle/>
          <a:p>
            <a:endParaRPr lang="en-US"/>
          </a:p>
        </p:txBody>
      </p:sp>
      <p:sp>
        <p:nvSpPr>
          <p:cNvPr id="49" name="Text Box 108"/>
          <p:cNvSpPr txBox="1">
            <a:spLocks noChangeArrowheads="1"/>
          </p:cNvSpPr>
          <p:nvPr/>
        </p:nvSpPr>
        <p:spPr bwMode="auto">
          <a:xfrm>
            <a:off x="822325" y="4038600"/>
            <a:ext cx="2125663" cy="336550"/>
          </a:xfrm>
          <a:prstGeom prst="rect">
            <a:avLst/>
          </a:prstGeom>
          <a:noFill/>
          <a:ln w="9525">
            <a:noFill/>
            <a:miter lim="800000"/>
            <a:headEnd/>
            <a:tailEnd/>
          </a:ln>
        </p:spPr>
        <p:txBody>
          <a:bodyPr wrap="none">
            <a:spAutoFit/>
          </a:bodyPr>
          <a:lstStyle/>
          <a:p>
            <a:r>
              <a:rPr lang="en-US">
                <a:latin typeface="Calibri" pitchFamily="34" charset="0"/>
              </a:rPr>
              <a:t>High field at tiny gaps</a:t>
            </a:r>
          </a:p>
        </p:txBody>
      </p:sp>
      <p:sp>
        <p:nvSpPr>
          <p:cNvPr id="50" name="Line 109"/>
          <p:cNvSpPr>
            <a:spLocks noChangeShapeType="1"/>
          </p:cNvSpPr>
          <p:nvPr/>
        </p:nvSpPr>
        <p:spPr bwMode="auto">
          <a:xfrm>
            <a:off x="6019800" y="4756150"/>
            <a:ext cx="23813" cy="228600"/>
          </a:xfrm>
          <a:prstGeom prst="line">
            <a:avLst/>
          </a:prstGeom>
          <a:noFill/>
          <a:ln w="9525">
            <a:solidFill>
              <a:schemeClr val="tx1"/>
            </a:solidFill>
            <a:round/>
            <a:headEnd/>
            <a:tailEnd type="triangle" w="med" len="med"/>
          </a:ln>
        </p:spPr>
        <p:txBody>
          <a:bodyPr/>
          <a:lstStyle/>
          <a:p>
            <a:endParaRPr lang="en-US"/>
          </a:p>
        </p:txBody>
      </p:sp>
      <p:sp>
        <p:nvSpPr>
          <p:cNvPr id="51" name="Text Box 110"/>
          <p:cNvSpPr txBox="1">
            <a:spLocks noChangeArrowheads="1"/>
          </p:cNvSpPr>
          <p:nvPr/>
        </p:nvSpPr>
        <p:spPr bwMode="auto">
          <a:xfrm>
            <a:off x="5037138" y="4222750"/>
            <a:ext cx="3116262" cy="581025"/>
          </a:xfrm>
          <a:prstGeom prst="rect">
            <a:avLst/>
          </a:prstGeom>
          <a:noFill/>
          <a:ln w="9525">
            <a:noFill/>
            <a:miter lim="800000"/>
            <a:headEnd/>
            <a:tailEnd/>
          </a:ln>
        </p:spPr>
        <p:txBody>
          <a:bodyPr>
            <a:spAutoFit/>
          </a:bodyPr>
          <a:lstStyle/>
          <a:p>
            <a:r>
              <a:rPr lang="en-US">
                <a:latin typeface="Calibri" pitchFamily="34" charset="0"/>
              </a:rPr>
              <a:t>High field at sharp corners, or tiny gaps if close enough</a:t>
            </a:r>
          </a:p>
        </p:txBody>
      </p:sp>
      <p:sp>
        <p:nvSpPr>
          <p:cNvPr id="52" name="Line 111"/>
          <p:cNvSpPr>
            <a:spLocks noChangeShapeType="1"/>
          </p:cNvSpPr>
          <p:nvPr/>
        </p:nvSpPr>
        <p:spPr bwMode="auto">
          <a:xfrm flipH="1">
            <a:off x="1462088" y="4298950"/>
            <a:ext cx="76200" cy="457200"/>
          </a:xfrm>
          <a:prstGeom prst="line">
            <a:avLst/>
          </a:prstGeom>
          <a:noFill/>
          <a:ln w="9525">
            <a:solidFill>
              <a:schemeClr val="tx1"/>
            </a:solidFill>
            <a:round/>
            <a:headEnd/>
            <a:tailEnd type="triangle" w="med" len="med"/>
          </a:ln>
        </p:spPr>
        <p:txBody>
          <a:bodyPr/>
          <a:lstStyle/>
          <a:p>
            <a:endParaRPr lang="en-US"/>
          </a:p>
        </p:txBody>
      </p:sp>
      <p:sp>
        <p:nvSpPr>
          <p:cNvPr id="53" name="Line 113"/>
          <p:cNvSpPr>
            <a:spLocks noChangeShapeType="1"/>
          </p:cNvSpPr>
          <p:nvPr/>
        </p:nvSpPr>
        <p:spPr bwMode="auto">
          <a:xfrm flipH="1">
            <a:off x="5715000" y="4756150"/>
            <a:ext cx="76200" cy="228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286000" y="228600"/>
            <a:ext cx="4648200" cy="954088"/>
          </a:xfrm>
          <a:prstGeom prst="rect">
            <a:avLst/>
          </a:prstGeom>
          <a:noFill/>
          <a:ln w="9525">
            <a:noFill/>
            <a:miter lim="800000"/>
            <a:headEnd/>
            <a:tailEnd/>
          </a:ln>
        </p:spPr>
        <p:txBody>
          <a:bodyPr>
            <a:spAutoFit/>
          </a:bodyPr>
          <a:lstStyle/>
          <a:p>
            <a:pPr algn="ctr"/>
            <a:r>
              <a:rPr lang="en-US" sz="2800">
                <a:solidFill>
                  <a:srgbClr val="0033CC"/>
                </a:solidFill>
                <a:latin typeface="Calibri" pitchFamily="34" charset="0"/>
                <a:cs typeface="Times New Roman" pitchFamily="18" charset="0"/>
              </a:rPr>
              <a:t>One example: nano-prism</a:t>
            </a:r>
          </a:p>
          <a:p>
            <a:pPr algn="ctr"/>
            <a:r>
              <a:rPr lang="en-US" sz="2800">
                <a:solidFill>
                  <a:srgbClr val="0033CC"/>
                </a:solidFill>
                <a:latin typeface="Calibri" pitchFamily="34" charset="0"/>
                <a:cs typeface="Times New Roman" pitchFamily="18" charset="0"/>
              </a:rPr>
              <a:t>(triangular nanostructure)</a:t>
            </a:r>
            <a:endParaRPr lang="en-GB" sz="2800">
              <a:solidFill>
                <a:srgbClr val="0033CC"/>
              </a:solidFill>
              <a:latin typeface="Calibri" pitchFamily="34" charset="0"/>
              <a:cs typeface="Times New Roman" pitchFamily="18" charset="0"/>
            </a:endParaRPr>
          </a:p>
        </p:txBody>
      </p:sp>
      <p:grpSp>
        <p:nvGrpSpPr>
          <p:cNvPr id="2" name="Group 49"/>
          <p:cNvGrpSpPr>
            <a:grpSpLocks/>
          </p:cNvGrpSpPr>
          <p:nvPr/>
        </p:nvGrpSpPr>
        <p:grpSpPr bwMode="auto">
          <a:xfrm>
            <a:off x="228600" y="4114800"/>
            <a:ext cx="8709025" cy="2495550"/>
            <a:chOff x="144" y="2592"/>
            <a:chExt cx="5486" cy="1572"/>
          </a:xfrm>
        </p:grpSpPr>
        <p:pic>
          <p:nvPicPr>
            <p:cNvPr id="22559" name="Picture 5"/>
            <p:cNvPicPr>
              <a:picLocks noChangeAspect="1" noChangeArrowheads="1"/>
            </p:cNvPicPr>
            <p:nvPr/>
          </p:nvPicPr>
          <p:blipFill>
            <a:blip r:embed="rId2" cstate="print">
              <a:lum bright="12000"/>
            </a:blip>
            <a:srcRect/>
            <a:stretch>
              <a:fillRect/>
            </a:stretch>
          </p:blipFill>
          <p:spPr bwMode="auto">
            <a:xfrm>
              <a:off x="4231" y="2592"/>
              <a:ext cx="1261" cy="1366"/>
            </a:xfrm>
            <a:prstGeom prst="rect">
              <a:avLst/>
            </a:prstGeom>
            <a:noFill/>
            <a:ln w="19050">
              <a:noFill/>
              <a:miter lim="800000"/>
              <a:headEnd/>
              <a:tailEnd/>
            </a:ln>
          </p:spPr>
        </p:pic>
        <p:sp>
          <p:nvSpPr>
            <p:cNvPr id="22560" name="Text Box 6"/>
            <p:cNvSpPr txBox="1">
              <a:spLocks noChangeAspect="1" noChangeArrowheads="1"/>
            </p:cNvSpPr>
            <p:nvPr/>
          </p:nvSpPr>
          <p:spPr bwMode="auto">
            <a:xfrm>
              <a:off x="4176" y="3972"/>
              <a:ext cx="1454" cy="192"/>
            </a:xfrm>
            <a:prstGeom prst="rect">
              <a:avLst/>
            </a:prstGeom>
            <a:noFill/>
            <a:ln w="19050">
              <a:noFill/>
              <a:miter lim="800000"/>
              <a:headEnd/>
              <a:tailEnd/>
            </a:ln>
          </p:spPr>
          <p:txBody>
            <a:bodyPr wrap="none">
              <a:spAutoFit/>
            </a:bodyPr>
            <a:lstStyle/>
            <a:p>
              <a:pPr algn="ctr"/>
              <a:r>
                <a:rPr lang="en-US" sz="1400">
                  <a:latin typeface="Times New Roman" pitchFamily="18" charset="0"/>
                </a:rPr>
                <a:t>Jin, Science, 294, 1901(2001)</a:t>
              </a:r>
            </a:p>
          </p:txBody>
        </p:sp>
        <p:sp>
          <p:nvSpPr>
            <p:cNvPr id="22561" name="Text Box 28"/>
            <p:cNvSpPr txBox="1">
              <a:spLocks noChangeArrowheads="1"/>
            </p:cNvSpPr>
            <p:nvPr/>
          </p:nvSpPr>
          <p:spPr bwMode="auto">
            <a:xfrm>
              <a:off x="144" y="3254"/>
              <a:ext cx="3936" cy="693"/>
            </a:xfrm>
            <a:prstGeom prst="rect">
              <a:avLst/>
            </a:prstGeom>
            <a:noFill/>
            <a:ln w="9525">
              <a:noFill/>
              <a:miter lim="800000"/>
              <a:headEnd/>
              <a:tailEnd/>
            </a:ln>
          </p:spPr>
          <p:txBody>
            <a:bodyPr>
              <a:spAutoFit/>
            </a:bodyPr>
            <a:lstStyle/>
            <a:p>
              <a:r>
                <a:rPr lang="en-US">
                  <a:solidFill>
                    <a:srgbClr val="FF3300"/>
                  </a:solidFill>
                  <a:latin typeface="Calibri" pitchFamily="34" charset="0"/>
                </a:rPr>
                <a:t>Previous fabrication method:</a:t>
              </a:r>
            </a:p>
            <a:p>
              <a:pPr marL="635000" lvl="1" indent="-177800">
                <a:buFontTx/>
                <a:buChar char="•"/>
              </a:pPr>
              <a:r>
                <a:rPr lang="en-US">
                  <a:solidFill>
                    <a:srgbClr val="000066"/>
                  </a:solidFill>
                  <a:latin typeface="Calibri" pitchFamily="34" charset="0"/>
                </a:rPr>
                <a:t>Chemical approach: reduction of metal salts (difficult).</a:t>
              </a:r>
            </a:p>
            <a:p>
              <a:pPr marL="635000" lvl="1" indent="-177800">
                <a:buFontTx/>
                <a:buChar char="•"/>
              </a:pPr>
              <a:r>
                <a:rPr lang="en-US">
                  <a:solidFill>
                    <a:srgbClr val="000066"/>
                  </a:solidFill>
                  <a:latin typeface="Calibri" pitchFamily="34" charset="0"/>
                </a:rPr>
                <a:t>Light-induced aggregation of small nanoparticle seeds</a:t>
              </a:r>
            </a:p>
            <a:p>
              <a:pPr marL="635000" lvl="1" indent="-177800"/>
              <a:r>
                <a:rPr lang="en-US">
                  <a:solidFill>
                    <a:srgbClr val="000066"/>
                  </a:solidFill>
                  <a:latin typeface="Calibri" pitchFamily="34" charset="0"/>
                </a:rPr>
                <a:t>   (low yield and none-homogeneous)</a:t>
              </a:r>
            </a:p>
          </p:txBody>
        </p:sp>
        <p:sp>
          <p:nvSpPr>
            <p:cNvPr id="22562" name="Line 29"/>
            <p:cNvSpPr>
              <a:spLocks noChangeShapeType="1"/>
            </p:cNvSpPr>
            <p:nvPr/>
          </p:nvSpPr>
          <p:spPr bwMode="auto">
            <a:xfrm>
              <a:off x="3696" y="3792"/>
              <a:ext cx="480" cy="0"/>
            </a:xfrm>
            <a:prstGeom prst="line">
              <a:avLst/>
            </a:prstGeom>
            <a:noFill/>
            <a:ln w="9525">
              <a:solidFill>
                <a:schemeClr val="tx1"/>
              </a:solidFill>
              <a:round/>
              <a:headEnd/>
              <a:tailEnd type="triangle" w="med" len="med"/>
            </a:ln>
          </p:spPr>
          <p:txBody>
            <a:bodyPr/>
            <a:lstStyle/>
            <a:p>
              <a:endParaRPr lang="en-US"/>
            </a:p>
          </p:txBody>
        </p:sp>
      </p:grpSp>
      <p:grpSp>
        <p:nvGrpSpPr>
          <p:cNvPr id="3" name="Group 51"/>
          <p:cNvGrpSpPr>
            <a:grpSpLocks/>
          </p:cNvGrpSpPr>
          <p:nvPr/>
        </p:nvGrpSpPr>
        <p:grpSpPr bwMode="auto">
          <a:xfrm>
            <a:off x="762000" y="2330450"/>
            <a:ext cx="5078413" cy="2393950"/>
            <a:chOff x="576" y="1708"/>
            <a:chExt cx="3199" cy="1508"/>
          </a:xfrm>
        </p:grpSpPr>
        <p:grpSp>
          <p:nvGrpSpPr>
            <p:cNvPr id="4" name="Group 50"/>
            <p:cNvGrpSpPr>
              <a:grpSpLocks/>
            </p:cNvGrpSpPr>
            <p:nvPr/>
          </p:nvGrpSpPr>
          <p:grpSpPr bwMode="auto">
            <a:xfrm>
              <a:off x="576" y="1872"/>
              <a:ext cx="3175" cy="1344"/>
              <a:chOff x="576" y="1872"/>
              <a:chExt cx="3175" cy="1344"/>
            </a:xfrm>
          </p:grpSpPr>
          <p:grpSp>
            <p:nvGrpSpPr>
              <p:cNvPr id="5" name="Group 11"/>
              <p:cNvGrpSpPr>
                <a:grpSpLocks/>
              </p:cNvGrpSpPr>
              <p:nvPr/>
            </p:nvGrpSpPr>
            <p:grpSpPr bwMode="auto">
              <a:xfrm>
                <a:off x="1296" y="1872"/>
                <a:ext cx="2455" cy="1135"/>
                <a:chOff x="384" y="3072"/>
                <a:chExt cx="2455" cy="1135"/>
              </a:xfrm>
            </p:grpSpPr>
            <p:grpSp>
              <p:nvGrpSpPr>
                <p:cNvPr id="6" name="Group 12"/>
                <p:cNvGrpSpPr>
                  <a:grpSpLocks/>
                </p:cNvGrpSpPr>
                <p:nvPr/>
              </p:nvGrpSpPr>
              <p:grpSpPr bwMode="auto">
                <a:xfrm>
                  <a:off x="384" y="3072"/>
                  <a:ext cx="1134" cy="1135"/>
                  <a:chOff x="480" y="3185"/>
                  <a:chExt cx="1134" cy="1135"/>
                </a:xfrm>
              </p:grpSpPr>
              <p:pic>
                <p:nvPicPr>
                  <p:cNvPr id="22557" name="Picture 13"/>
                  <p:cNvPicPr>
                    <a:picLocks noChangeAspect="1" noChangeArrowheads="1"/>
                  </p:cNvPicPr>
                  <p:nvPr/>
                </p:nvPicPr>
                <p:blipFill>
                  <a:blip r:embed="rId3" cstate="print"/>
                  <a:srcRect l="19205" t="-517" r="18178" b="21548"/>
                  <a:stretch>
                    <a:fillRect/>
                  </a:stretch>
                </p:blipFill>
                <p:spPr bwMode="auto">
                  <a:xfrm>
                    <a:off x="480" y="3185"/>
                    <a:ext cx="1134" cy="1135"/>
                  </a:xfrm>
                  <a:prstGeom prst="rect">
                    <a:avLst/>
                  </a:prstGeom>
                  <a:noFill/>
                  <a:ln w="9525">
                    <a:noFill/>
                    <a:miter lim="800000"/>
                    <a:headEnd/>
                    <a:tailEnd/>
                  </a:ln>
                </p:spPr>
              </p:pic>
              <p:sp>
                <p:nvSpPr>
                  <p:cNvPr id="22558" name="Line 14"/>
                  <p:cNvSpPr>
                    <a:spLocks noChangeShapeType="1"/>
                  </p:cNvSpPr>
                  <p:nvPr/>
                </p:nvSpPr>
                <p:spPr bwMode="auto">
                  <a:xfrm>
                    <a:off x="571" y="3321"/>
                    <a:ext cx="317" cy="0"/>
                  </a:xfrm>
                  <a:prstGeom prst="line">
                    <a:avLst/>
                  </a:prstGeom>
                  <a:noFill/>
                  <a:ln w="28575">
                    <a:solidFill>
                      <a:schemeClr val="bg1"/>
                    </a:solidFill>
                    <a:round/>
                    <a:headEnd type="triangle" w="med" len="med"/>
                    <a:tailEnd type="triangle" w="med" len="med"/>
                  </a:ln>
                </p:spPr>
                <p:txBody>
                  <a:bodyPr/>
                  <a:lstStyle/>
                  <a:p>
                    <a:endParaRPr lang="en-US"/>
                  </a:p>
                </p:txBody>
              </p:sp>
            </p:grpSp>
            <p:grpSp>
              <p:nvGrpSpPr>
                <p:cNvPr id="7" name="Group 15"/>
                <p:cNvGrpSpPr>
                  <a:grpSpLocks/>
                </p:cNvGrpSpPr>
                <p:nvPr/>
              </p:nvGrpSpPr>
              <p:grpSpPr bwMode="auto">
                <a:xfrm>
                  <a:off x="1705" y="3072"/>
                  <a:ext cx="1134" cy="1134"/>
                  <a:chOff x="1705" y="3185"/>
                  <a:chExt cx="1134" cy="1134"/>
                </a:xfrm>
              </p:grpSpPr>
              <p:pic>
                <p:nvPicPr>
                  <p:cNvPr id="22555" name="Picture 16"/>
                  <p:cNvPicPr>
                    <a:picLocks noChangeAspect="1" noChangeArrowheads="1"/>
                  </p:cNvPicPr>
                  <p:nvPr/>
                </p:nvPicPr>
                <p:blipFill>
                  <a:blip r:embed="rId4" cstate="print"/>
                  <a:srcRect l="20598" t="648" r="16342" b="21419"/>
                  <a:stretch>
                    <a:fillRect/>
                  </a:stretch>
                </p:blipFill>
                <p:spPr bwMode="auto">
                  <a:xfrm>
                    <a:off x="1705" y="3185"/>
                    <a:ext cx="1134" cy="1134"/>
                  </a:xfrm>
                  <a:prstGeom prst="rect">
                    <a:avLst/>
                  </a:prstGeom>
                  <a:noFill/>
                  <a:ln w="9525">
                    <a:noFill/>
                    <a:miter lim="800000"/>
                    <a:headEnd/>
                    <a:tailEnd/>
                  </a:ln>
                </p:spPr>
              </p:pic>
              <p:sp>
                <p:nvSpPr>
                  <p:cNvPr id="22556" name="Line 17"/>
                  <p:cNvSpPr>
                    <a:spLocks noChangeShapeType="1"/>
                  </p:cNvSpPr>
                  <p:nvPr/>
                </p:nvSpPr>
                <p:spPr bwMode="auto">
                  <a:xfrm rot="5400000">
                    <a:off x="1682" y="3434"/>
                    <a:ext cx="317" cy="0"/>
                  </a:xfrm>
                  <a:prstGeom prst="line">
                    <a:avLst/>
                  </a:prstGeom>
                  <a:noFill/>
                  <a:ln w="28575">
                    <a:solidFill>
                      <a:schemeClr val="bg1"/>
                    </a:solidFill>
                    <a:round/>
                    <a:headEnd type="triangle" w="med" len="med"/>
                    <a:tailEnd type="triangle" w="med" len="med"/>
                  </a:ln>
                </p:spPr>
                <p:txBody>
                  <a:bodyPr/>
                  <a:lstStyle/>
                  <a:p>
                    <a:endParaRPr lang="en-US"/>
                  </a:p>
                </p:txBody>
              </p:sp>
            </p:grpSp>
          </p:grpSp>
          <p:sp>
            <p:nvSpPr>
              <p:cNvPr id="22546" name="Line 18"/>
              <p:cNvSpPr>
                <a:spLocks noChangeShapeType="1"/>
              </p:cNvSpPr>
              <p:nvPr/>
            </p:nvSpPr>
            <p:spPr bwMode="auto">
              <a:xfrm flipH="1" flipV="1">
                <a:off x="1632" y="2544"/>
                <a:ext cx="144" cy="480"/>
              </a:xfrm>
              <a:prstGeom prst="line">
                <a:avLst/>
              </a:prstGeom>
              <a:noFill/>
              <a:ln w="9525">
                <a:solidFill>
                  <a:schemeClr val="tx1"/>
                </a:solidFill>
                <a:round/>
                <a:headEnd/>
                <a:tailEnd type="triangle" w="med" len="med"/>
              </a:ln>
            </p:spPr>
            <p:txBody>
              <a:bodyPr/>
              <a:lstStyle/>
              <a:p>
                <a:endParaRPr lang="en-US"/>
              </a:p>
            </p:txBody>
          </p:sp>
          <p:sp>
            <p:nvSpPr>
              <p:cNvPr id="22547" name="Line 19"/>
              <p:cNvSpPr>
                <a:spLocks noChangeShapeType="1"/>
              </p:cNvSpPr>
              <p:nvPr/>
            </p:nvSpPr>
            <p:spPr bwMode="auto">
              <a:xfrm flipV="1">
                <a:off x="1824" y="2544"/>
                <a:ext cx="240" cy="480"/>
              </a:xfrm>
              <a:prstGeom prst="line">
                <a:avLst/>
              </a:prstGeom>
              <a:noFill/>
              <a:ln w="9525">
                <a:solidFill>
                  <a:schemeClr val="tx1"/>
                </a:solidFill>
                <a:round/>
                <a:headEnd/>
                <a:tailEnd type="triangle" w="med" len="med"/>
              </a:ln>
            </p:spPr>
            <p:txBody>
              <a:bodyPr/>
              <a:lstStyle/>
              <a:p>
                <a:endParaRPr lang="en-US"/>
              </a:p>
            </p:txBody>
          </p:sp>
          <p:sp>
            <p:nvSpPr>
              <p:cNvPr id="22548" name="Text Box 20"/>
              <p:cNvSpPr txBox="1">
                <a:spLocks noChangeArrowheads="1"/>
              </p:cNvSpPr>
              <p:nvPr/>
            </p:nvSpPr>
            <p:spPr bwMode="auto">
              <a:xfrm>
                <a:off x="1410" y="3004"/>
                <a:ext cx="990" cy="212"/>
              </a:xfrm>
              <a:prstGeom prst="rect">
                <a:avLst/>
              </a:prstGeom>
              <a:noFill/>
              <a:ln w="9525">
                <a:noFill/>
                <a:miter lim="800000"/>
                <a:headEnd/>
                <a:tailEnd/>
              </a:ln>
            </p:spPr>
            <p:txBody>
              <a:bodyPr wrap="none">
                <a:spAutoFit/>
              </a:bodyPr>
              <a:lstStyle/>
              <a:p>
                <a:r>
                  <a:rPr lang="en-US">
                    <a:latin typeface="Calibri" pitchFamily="34" charset="0"/>
                  </a:rPr>
                  <a:t>High field spots</a:t>
                </a:r>
              </a:p>
            </p:txBody>
          </p:sp>
          <p:sp>
            <p:nvSpPr>
              <p:cNvPr id="22549" name="AutoShape 21"/>
              <p:cNvSpPr>
                <a:spLocks noChangeArrowheads="1"/>
              </p:cNvSpPr>
              <p:nvPr/>
            </p:nvSpPr>
            <p:spPr bwMode="auto">
              <a:xfrm>
                <a:off x="1584" y="2132"/>
                <a:ext cx="528" cy="480"/>
              </a:xfrm>
              <a:prstGeom prst="triangle">
                <a:avLst>
                  <a:gd name="adj" fmla="val 50000"/>
                </a:avLst>
              </a:prstGeom>
              <a:noFill/>
              <a:ln w="38100">
                <a:solidFill>
                  <a:schemeClr val="bg1"/>
                </a:solidFill>
                <a:prstDash val="sysDot"/>
                <a:miter lim="800000"/>
                <a:headEnd/>
                <a:tailEnd/>
              </a:ln>
            </p:spPr>
            <p:txBody>
              <a:bodyPr wrap="none" anchor="ctr"/>
              <a:lstStyle/>
              <a:p>
                <a:endParaRPr lang="en-US">
                  <a:latin typeface="Calibri" pitchFamily="34" charset="0"/>
                </a:endParaRPr>
              </a:p>
            </p:txBody>
          </p:sp>
          <p:sp>
            <p:nvSpPr>
              <p:cNvPr id="22550" name="AutoShape 23"/>
              <p:cNvSpPr>
                <a:spLocks noChangeArrowheads="1"/>
              </p:cNvSpPr>
              <p:nvPr/>
            </p:nvSpPr>
            <p:spPr bwMode="auto">
              <a:xfrm>
                <a:off x="2917" y="2092"/>
                <a:ext cx="528" cy="480"/>
              </a:xfrm>
              <a:prstGeom prst="triangle">
                <a:avLst>
                  <a:gd name="adj" fmla="val 50000"/>
                </a:avLst>
              </a:prstGeom>
              <a:noFill/>
              <a:ln w="38100">
                <a:solidFill>
                  <a:schemeClr val="bg1"/>
                </a:solidFill>
                <a:prstDash val="sysDot"/>
                <a:miter lim="800000"/>
                <a:headEnd/>
                <a:tailEnd/>
              </a:ln>
            </p:spPr>
            <p:txBody>
              <a:bodyPr wrap="none" anchor="ctr"/>
              <a:lstStyle/>
              <a:p>
                <a:endParaRPr lang="en-US">
                  <a:latin typeface="Calibri" pitchFamily="34" charset="0"/>
                </a:endParaRPr>
              </a:p>
            </p:txBody>
          </p:sp>
          <p:sp>
            <p:nvSpPr>
              <p:cNvPr id="22551" name="Line 32"/>
              <p:cNvSpPr>
                <a:spLocks noChangeShapeType="1"/>
              </p:cNvSpPr>
              <p:nvPr/>
            </p:nvSpPr>
            <p:spPr bwMode="auto">
              <a:xfrm>
                <a:off x="1152" y="2160"/>
                <a:ext cx="624" cy="0"/>
              </a:xfrm>
              <a:prstGeom prst="line">
                <a:avLst/>
              </a:prstGeom>
              <a:noFill/>
              <a:ln w="9525">
                <a:solidFill>
                  <a:schemeClr val="tx1"/>
                </a:solidFill>
                <a:round/>
                <a:headEnd/>
                <a:tailEnd type="triangle" w="med" len="med"/>
              </a:ln>
            </p:spPr>
            <p:txBody>
              <a:bodyPr/>
              <a:lstStyle/>
              <a:p>
                <a:endParaRPr lang="en-US"/>
              </a:p>
            </p:txBody>
          </p:sp>
          <p:sp>
            <p:nvSpPr>
              <p:cNvPr id="22552" name="Text Box 33"/>
              <p:cNvSpPr txBox="1">
                <a:spLocks noChangeArrowheads="1"/>
              </p:cNvSpPr>
              <p:nvPr/>
            </p:nvSpPr>
            <p:spPr bwMode="auto">
              <a:xfrm>
                <a:off x="576" y="1920"/>
                <a:ext cx="624" cy="520"/>
              </a:xfrm>
              <a:prstGeom prst="rect">
                <a:avLst/>
              </a:prstGeom>
              <a:noFill/>
              <a:ln w="9525">
                <a:noFill/>
                <a:miter lim="800000"/>
                <a:headEnd/>
                <a:tailEnd/>
              </a:ln>
            </p:spPr>
            <p:txBody>
              <a:bodyPr>
                <a:spAutoFit/>
              </a:bodyPr>
              <a:lstStyle/>
              <a:p>
                <a:r>
                  <a:rPr lang="en-US">
                    <a:latin typeface="Calibri" pitchFamily="34" charset="0"/>
                  </a:rPr>
                  <a:t>Low electrical field</a:t>
                </a:r>
              </a:p>
            </p:txBody>
          </p:sp>
        </p:grpSp>
        <p:sp>
          <p:nvSpPr>
            <p:cNvPr id="22543" name="Text Box 35"/>
            <p:cNvSpPr txBox="1">
              <a:spLocks noChangeArrowheads="1"/>
            </p:cNvSpPr>
            <p:nvPr/>
          </p:nvSpPr>
          <p:spPr bwMode="auto">
            <a:xfrm>
              <a:off x="1104" y="1718"/>
              <a:ext cx="1380" cy="212"/>
            </a:xfrm>
            <a:prstGeom prst="rect">
              <a:avLst/>
            </a:prstGeom>
            <a:noFill/>
            <a:ln w="9525">
              <a:noFill/>
              <a:miter lim="800000"/>
              <a:headEnd/>
              <a:tailEnd/>
            </a:ln>
          </p:spPr>
          <p:txBody>
            <a:bodyPr wrap="none">
              <a:spAutoFit/>
            </a:bodyPr>
            <a:lstStyle/>
            <a:p>
              <a:r>
                <a:rPr lang="en-US">
                  <a:latin typeface="Calibri" pitchFamily="34" charset="0"/>
                </a:rPr>
                <a:t>Horizontal polarization</a:t>
              </a:r>
            </a:p>
          </p:txBody>
        </p:sp>
        <p:sp>
          <p:nvSpPr>
            <p:cNvPr id="22544" name="Text Box 36"/>
            <p:cNvSpPr txBox="1">
              <a:spLocks noChangeArrowheads="1"/>
            </p:cNvSpPr>
            <p:nvPr/>
          </p:nvSpPr>
          <p:spPr bwMode="auto">
            <a:xfrm>
              <a:off x="2544" y="1708"/>
              <a:ext cx="1231" cy="212"/>
            </a:xfrm>
            <a:prstGeom prst="rect">
              <a:avLst/>
            </a:prstGeom>
            <a:noFill/>
            <a:ln w="9525">
              <a:noFill/>
              <a:miter lim="800000"/>
              <a:headEnd/>
              <a:tailEnd/>
            </a:ln>
          </p:spPr>
          <p:txBody>
            <a:bodyPr wrap="none">
              <a:spAutoFit/>
            </a:bodyPr>
            <a:lstStyle/>
            <a:p>
              <a:r>
                <a:rPr lang="en-US">
                  <a:latin typeface="Calibri" pitchFamily="34" charset="0"/>
                </a:rPr>
                <a:t>Vertical polarization</a:t>
              </a:r>
            </a:p>
          </p:txBody>
        </p:sp>
      </p:grpSp>
      <p:grpSp>
        <p:nvGrpSpPr>
          <p:cNvPr id="8" name="Group 47"/>
          <p:cNvGrpSpPr>
            <a:grpSpLocks/>
          </p:cNvGrpSpPr>
          <p:nvPr/>
        </p:nvGrpSpPr>
        <p:grpSpPr bwMode="auto">
          <a:xfrm>
            <a:off x="6553200" y="2057400"/>
            <a:ext cx="1752600" cy="1295400"/>
            <a:chOff x="4224" y="1536"/>
            <a:chExt cx="1104" cy="816"/>
          </a:xfrm>
        </p:grpSpPr>
        <p:grpSp>
          <p:nvGrpSpPr>
            <p:cNvPr id="9" name="Group 45"/>
            <p:cNvGrpSpPr>
              <a:grpSpLocks/>
            </p:cNvGrpSpPr>
            <p:nvPr/>
          </p:nvGrpSpPr>
          <p:grpSpPr bwMode="auto">
            <a:xfrm>
              <a:off x="4224" y="1536"/>
              <a:ext cx="1104" cy="576"/>
              <a:chOff x="4368" y="1584"/>
              <a:chExt cx="912" cy="576"/>
            </a:xfrm>
          </p:grpSpPr>
          <p:sp>
            <p:nvSpPr>
              <p:cNvPr id="22539" name="Freeform 42"/>
              <p:cNvSpPr>
                <a:spLocks/>
              </p:cNvSpPr>
              <p:nvPr/>
            </p:nvSpPr>
            <p:spPr bwMode="auto">
              <a:xfrm>
                <a:off x="4368" y="1584"/>
                <a:ext cx="912" cy="480"/>
              </a:xfrm>
              <a:custGeom>
                <a:avLst/>
                <a:gdLst>
                  <a:gd name="T0" fmla="*/ 0 w 576"/>
                  <a:gd name="T1" fmla="*/ 480 h 480"/>
                  <a:gd name="T2" fmla="*/ 90310 w 576"/>
                  <a:gd name="T3" fmla="*/ 0 h 480"/>
                  <a:gd name="T4" fmla="*/ 60249 w 576"/>
                  <a:gd name="T5" fmla="*/ 480 h 480"/>
                  <a:gd name="T6" fmla="*/ 0 w 576"/>
                  <a:gd name="T7" fmla="*/ 480 h 480"/>
                  <a:gd name="T8" fmla="*/ 0 60000 65536"/>
                  <a:gd name="T9" fmla="*/ 0 60000 65536"/>
                  <a:gd name="T10" fmla="*/ 0 60000 65536"/>
                  <a:gd name="T11" fmla="*/ 0 60000 65536"/>
                  <a:gd name="T12" fmla="*/ 0 w 576"/>
                  <a:gd name="T13" fmla="*/ 0 h 480"/>
                  <a:gd name="T14" fmla="*/ 576 w 576"/>
                  <a:gd name="T15" fmla="*/ 480 h 480"/>
                </a:gdLst>
                <a:ahLst/>
                <a:cxnLst>
                  <a:cxn ang="T8">
                    <a:pos x="T0" y="T1"/>
                  </a:cxn>
                  <a:cxn ang="T9">
                    <a:pos x="T2" y="T3"/>
                  </a:cxn>
                  <a:cxn ang="T10">
                    <a:pos x="T4" y="T5"/>
                  </a:cxn>
                  <a:cxn ang="T11">
                    <a:pos x="T6" y="T7"/>
                  </a:cxn>
                </a:cxnLst>
                <a:rect l="T12" t="T13" r="T14" b="T15"/>
                <a:pathLst>
                  <a:path w="576" h="480">
                    <a:moveTo>
                      <a:pt x="0" y="480"/>
                    </a:moveTo>
                    <a:lnTo>
                      <a:pt x="576" y="0"/>
                    </a:lnTo>
                    <a:lnTo>
                      <a:pt x="384" y="480"/>
                    </a:lnTo>
                    <a:lnTo>
                      <a:pt x="0" y="480"/>
                    </a:lnTo>
                    <a:close/>
                  </a:path>
                </a:pathLst>
              </a:custGeom>
              <a:solidFill>
                <a:srgbClr val="800080"/>
              </a:solidFill>
              <a:ln w="9525">
                <a:solidFill>
                  <a:schemeClr val="tx1"/>
                </a:solidFill>
                <a:round/>
                <a:headEnd/>
                <a:tailEnd/>
              </a:ln>
            </p:spPr>
            <p:txBody>
              <a:bodyPr/>
              <a:lstStyle/>
              <a:p>
                <a:endParaRPr lang="en-US"/>
              </a:p>
            </p:txBody>
          </p:sp>
          <p:sp>
            <p:nvSpPr>
              <p:cNvPr id="22540" name="Rectangle 43"/>
              <p:cNvSpPr>
                <a:spLocks noChangeArrowheads="1"/>
              </p:cNvSpPr>
              <p:nvPr/>
            </p:nvSpPr>
            <p:spPr bwMode="auto">
              <a:xfrm>
                <a:off x="4368" y="2064"/>
                <a:ext cx="624" cy="96"/>
              </a:xfrm>
              <a:prstGeom prst="rect">
                <a:avLst/>
              </a:prstGeom>
              <a:solidFill>
                <a:srgbClr val="800080"/>
              </a:solidFill>
              <a:ln w="9525">
                <a:solidFill>
                  <a:schemeClr val="tx1"/>
                </a:solidFill>
                <a:miter lim="800000"/>
                <a:headEnd/>
                <a:tailEnd/>
              </a:ln>
            </p:spPr>
            <p:txBody>
              <a:bodyPr wrap="none" anchor="ctr"/>
              <a:lstStyle/>
              <a:p>
                <a:endParaRPr lang="en-US">
                  <a:latin typeface="Calibri" pitchFamily="34" charset="0"/>
                </a:endParaRPr>
              </a:p>
            </p:txBody>
          </p:sp>
          <p:sp>
            <p:nvSpPr>
              <p:cNvPr id="22541" name="Freeform 44"/>
              <p:cNvSpPr>
                <a:spLocks/>
              </p:cNvSpPr>
              <p:nvPr/>
            </p:nvSpPr>
            <p:spPr bwMode="auto">
              <a:xfrm>
                <a:off x="4989" y="1584"/>
                <a:ext cx="291" cy="576"/>
              </a:xfrm>
              <a:custGeom>
                <a:avLst/>
                <a:gdLst>
                  <a:gd name="T0" fmla="*/ 3 w 291"/>
                  <a:gd name="T1" fmla="*/ 576 h 576"/>
                  <a:gd name="T2" fmla="*/ 291 w 291"/>
                  <a:gd name="T3" fmla="*/ 123 h 576"/>
                  <a:gd name="T4" fmla="*/ 291 w 291"/>
                  <a:gd name="T5" fmla="*/ 0 h 576"/>
                  <a:gd name="T6" fmla="*/ 0 w 291"/>
                  <a:gd name="T7" fmla="*/ 468 h 576"/>
                  <a:gd name="T8" fmla="*/ 3 w 291"/>
                  <a:gd name="T9" fmla="*/ 576 h 576"/>
                  <a:gd name="T10" fmla="*/ 0 60000 65536"/>
                  <a:gd name="T11" fmla="*/ 0 60000 65536"/>
                  <a:gd name="T12" fmla="*/ 0 60000 65536"/>
                  <a:gd name="T13" fmla="*/ 0 60000 65536"/>
                  <a:gd name="T14" fmla="*/ 0 60000 65536"/>
                  <a:gd name="T15" fmla="*/ 0 w 291"/>
                  <a:gd name="T16" fmla="*/ 0 h 576"/>
                  <a:gd name="T17" fmla="*/ 291 w 291"/>
                  <a:gd name="T18" fmla="*/ 576 h 576"/>
                </a:gdLst>
                <a:ahLst/>
                <a:cxnLst>
                  <a:cxn ang="T10">
                    <a:pos x="T0" y="T1"/>
                  </a:cxn>
                  <a:cxn ang="T11">
                    <a:pos x="T2" y="T3"/>
                  </a:cxn>
                  <a:cxn ang="T12">
                    <a:pos x="T4" y="T5"/>
                  </a:cxn>
                  <a:cxn ang="T13">
                    <a:pos x="T6" y="T7"/>
                  </a:cxn>
                  <a:cxn ang="T14">
                    <a:pos x="T8" y="T9"/>
                  </a:cxn>
                </a:cxnLst>
                <a:rect l="T15" t="T16" r="T17" b="T18"/>
                <a:pathLst>
                  <a:path w="291" h="576">
                    <a:moveTo>
                      <a:pt x="3" y="576"/>
                    </a:moveTo>
                    <a:lnTo>
                      <a:pt x="291" y="123"/>
                    </a:lnTo>
                    <a:lnTo>
                      <a:pt x="291" y="0"/>
                    </a:lnTo>
                    <a:lnTo>
                      <a:pt x="0" y="468"/>
                    </a:lnTo>
                    <a:lnTo>
                      <a:pt x="3" y="576"/>
                    </a:lnTo>
                    <a:close/>
                  </a:path>
                </a:pathLst>
              </a:custGeom>
              <a:solidFill>
                <a:srgbClr val="800080"/>
              </a:solidFill>
              <a:ln w="9525">
                <a:solidFill>
                  <a:schemeClr val="tx1"/>
                </a:solidFill>
                <a:round/>
                <a:headEnd/>
                <a:tailEnd/>
              </a:ln>
            </p:spPr>
            <p:txBody>
              <a:bodyPr/>
              <a:lstStyle/>
              <a:p>
                <a:endParaRPr lang="en-US"/>
              </a:p>
            </p:txBody>
          </p:sp>
        </p:grpSp>
        <p:sp>
          <p:nvSpPr>
            <p:cNvPr id="22538" name="Text Box 46"/>
            <p:cNvSpPr txBox="1">
              <a:spLocks noChangeArrowheads="1"/>
            </p:cNvSpPr>
            <p:nvPr/>
          </p:nvSpPr>
          <p:spPr bwMode="auto">
            <a:xfrm>
              <a:off x="4273" y="2102"/>
              <a:ext cx="863" cy="250"/>
            </a:xfrm>
            <a:prstGeom prst="rect">
              <a:avLst/>
            </a:prstGeom>
            <a:noFill/>
            <a:ln w="9525">
              <a:noFill/>
              <a:miter lim="800000"/>
              <a:headEnd/>
              <a:tailEnd/>
            </a:ln>
          </p:spPr>
          <p:txBody>
            <a:bodyPr wrap="none">
              <a:spAutoFit/>
            </a:bodyPr>
            <a:lstStyle/>
            <a:p>
              <a:r>
                <a:rPr lang="en-US" sz="2000">
                  <a:solidFill>
                    <a:srgbClr val="FF3300"/>
                  </a:solidFill>
                  <a:latin typeface="Calibri" pitchFamily="34" charset="0"/>
                </a:rPr>
                <a:t>nanoprism</a:t>
              </a:r>
            </a:p>
          </p:txBody>
        </p:sp>
      </p:grpSp>
      <p:cxnSp>
        <p:nvCxnSpPr>
          <p:cNvPr id="34" name="Straight Connector 33"/>
          <p:cNvCxnSpPr/>
          <p:nvPr/>
        </p:nvCxnSpPr>
        <p:spPr>
          <a:xfrm flipV="1">
            <a:off x="0" y="12192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5" name="Slide Number Placeholder 34"/>
          <p:cNvSpPr>
            <a:spLocks noGrp="1"/>
          </p:cNvSpPr>
          <p:nvPr>
            <p:ph type="sldNum" sz="quarter" idx="12"/>
          </p:nvPr>
        </p:nvSpPr>
        <p:spPr/>
        <p:txBody>
          <a:bodyPr/>
          <a:lstStyle/>
          <a:p>
            <a:pPr>
              <a:defRPr/>
            </a:pPr>
            <a:fld id="{745E158E-4577-4ACA-A2D2-999D57305D9B}" type="slidenum">
              <a:rPr lang="en-US" smtClean="0"/>
              <a:pPr>
                <a:defRPr/>
              </a:pPr>
              <a:t>31</a:t>
            </a:fld>
            <a:endParaRPr lang="en-US"/>
          </a:p>
        </p:txBody>
      </p:sp>
      <p:sp>
        <p:nvSpPr>
          <p:cNvPr id="22536" name="Rectangle 35"/>
          <p:cNvSpPr>
            <a:spLocks noChangeArrowheads="1"/>
          </p:cNvSpPr>
          <p:nvPr/>
        </p:nvSpPr>
        <p:spPr bwMode="auto">
          <a:xfrm>
            <a:off x="152400" y="1371600"/>
            <a:ext cx="8610600" cy="369888"/>
          </a:xfrm>
          <a:prstGeom prst="rect">
            <a:avLst/>
          </a:prstGeom>
          <a:noFill/>
          <a:ln w="9525">
            <a:noFill/>
            <a:miter lim="800000"/>
            <a:headEnd/>
            <a:tailEnd/>
          </a:ln>
        </p:spPr>
        <p:txBody>
          <a:bodyPr>
            <a:spAutoFit/>
          </a:bodyPr>
          <a:lstStyle/>
          <a:p>
            <a:r>
              <a:rPr lang="en-US" altLang="zh-CN">
                <a:solidFill>
                  <a:srgbClr val="FF0000"/>
                </a:solidFill>
                <a:latin typeface="Calibri" pitchFamily="34" charset="0"/>
                <a:cs typeface="Times New Roman" pitchFamily="18" charset="0"/>
              </a:rPr>
              <a:t>Sharp corners of the nanoprism lead to a strong local electromagnetic field enhancement.</a:t>
            </a:r>
            <a:endParaRPr lang="en-US">
              <a:solidFill>
                <a:srgbClr val="FF0000"/>
              </a:solidFill>
              <a:ea typeface="SimSun" pitchFamily="2" charset="-122"/>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3"/>
          <p:cNvSpPr txBox="1">
            <a:spLocks noChangeArrowheads="1"/>
          </p:cNvSpPr>
          <p:nvPr/>
        </p:nvSpPr>
        <p:spPr bwMode="auto">
          <a:xfrm>
            <a:off x="2667000" y="0"/>
            <a:ext cx="3581400" cy="523875"/>
          </a:xfrm>
          <a:prstGeom prst="rect">
            <a:avLst/>
          </a:prstGeom>
          <a:noFill/>
          <a:ln w="9525">
            <a:noFill/>
            <a:miter lim="800000"/>
            <a:headEnd/>
            <a:tailEnd/>
          </a:ln>
        </p:spPr>
        <p:txBody>
          <a:bodyPr>
            <a:spAutoFit/>
          </a:bodyPr>
          <a:lstStyle/>
          <a:p>
            <a:pPr algn="ctr"/>
            <a:r>
              <a:rPr lang="en-US" sz="2800">
                <a:solidFill>
                  <a:srgbClr val="0033CC"/>
                </a:solidFill>
                <a:latin typeface="Calibri" pitchFamily="34" charset="0"/>
                <a:cs typeface="Times New Roman" pitchFamily="18" charset="0"/>
              </a:rPr>
              <a:t>Fabrication principle</a:t>
            </a:r>
            <a:endParaRPr lang="en-GB" sz="2800">
              <a:solidFill>
                <a:srgbClr val="0033CC"/>
              </a:solidFill>
              <a:latin typeface="Calibri" pitchFamily="34" charset="0"/>
              <a:cs typeface="Times New Roman" pitchFamily="18" charset="0"/>
            </a:endParaRPr>
          </a:p>
        </p:txBody>
      </p:sp>
      <p:sp>
        <p:nvSpPr>
          <p:cNvPr id="41987" name="Rectangle 15"/>
          <p:cNvSpPr>
            <a:spLocks noChangeArrowheads="1"/>
          </p:cNvSpPr>
          <p:nvPr/>
        </p:nvSpPr>
        <p:spPr bwMode="auto">
          <a:xfrm>
            <a:off x="1417638" y="3959225"/>
            <a:ext cx="2611437" cy="457200"/>
          </a:xfrm>
          <a:prstGeom prst="rect">
            <a:avLst/>
          </a:prstGeom>
          <a:solidFill>
            <a:srgbClr val="000080"/>
          </a:solidFill>
          <a:ln w="9525">
            <a:solidFill>
              <a:srgbClr val="000000"/>
            </a:solidFill>
            <a:miter lim="800000"/>
            <a:headEnd/>
            <a:tailEnd/>
          </a:ln>
        </p:spPr>
        <p:txBody>
          <a:bodyPr wrap="none" anchor="ctr"/>
          <a:lstStyle/>
          <a:p>
            <a:pPr algn="ctr"/>
            <a:r>
              <a:rPr lang="en-US" sz="2000">
                <a:solidFill>
                  <a:schemeClr val="bg1"/>
                </a:solidFill>
                <a:latin typeface="Calibri" pitchFamily="34" charset="0"/>
              </a:rPr>
              <a:t>Si wafer</a:t>
            </a:r>
          </a:p>
        </p:txBody>
      </p:sp>
      <p:sp>
        <p:nvSpPr>
          <p:cNvPr id="41988" name="Rectangle 16"/>
          <p:cNvSpPr>
            <a:spLocks noChangeAspect="1" noChangeArrowheads="1"/>
          </p:cNvSpPr>
          <p:nvPr/>
        </p:nvSpPr>
        <p:spPr bwMode="auto">
          <a:xfrm>
            <a:off x="1417638" y="3775075"/>
            <a:ext cx="2611437" cy="184150"/>
          </a:xfrm>
          <a:prstGeom prst="rect">
            <a:avLst/>
          </a:prstGeom>
          <a:solidFill>
            <a:srgbClr val="993300"/>
          </a:solidFill>
          <a:ln w="9525">
            <a:solidFill>
              <a:srgbClr val="993300"/>
            </a:solidFill>
            <a:miter lim="800000"/>
            <a:headEnd/>
            <a:tailEnd/>
          </a:ln>
        </p:spPr>
        <p:txBody>
          <a:bodyPr wrap="none" anchor="ctr"/>
          <a:lstStyle/>
          <a:p>
            <a:pPr algn="ctr"/>
            <a:endParaRPr lang="en-CA" sz="1200">
              <a:latin typeface="Calibri" pitchFamily="34" charset="0"/>
            </a:endParaRPr>
          </a:p>
        </p:txBody>
      </p:sp>
      <p:sp>
        <p:nvSpPr>
          <p:cNvPr id="41989" name="Rectangle 17"/>
          <p:cNvSpPr>
            <a:spLocks noChangeAspect="1" noChangeArrowheads="1"/>
          </p:cNvSpPr>
          <p:nvPr/>
        </p:nvSpPr>
        <p:spPr bwMode="auto">
          <a:xfrm>
            <a:off x="1417638" y="3543300"/>
            <a:ext cx="2617787" cy="234950"/>
          </a:xfrm>
          <a:prstGeom prst="rect">
            <a:avLst/>
          </a:prstGeom>
          <a:solidFill>
            <a:srgbClr val="009900"/>
          </a:solidFill>
          <a:ln w="6350">
            <a:solidFill>
              <a:srgbClr val="009900"/>
            </a:solidFill>
            <a:miter lim="800000"/>
            <a:headEnd/>
            <a:tailEnd/>
          </a:ln>
        </p:spPr>
        <p:txBody>
          <a:bodyPr wrap="none" anchor="ctr"/>
          <a:lstStyle/>
          <a:p>
            <a:endParaRPr lang="en-US">
              <a:latin typeface="Calibri" pitchFamily="34" charset="0"/>
            </a:endParaRPr>
          </a:p>
        </p:txBody>
      </p:sp>
      <p:sp>
        <p:nvSpPr>
          <p:cNvPr id="41990" name="AutoShape 19"/>
          <p:cNvSpPr>
            <a:spLocks noChangeAspect="1" noChangeArrowheads="1"/>
          </p:cNvSpPr>
          <p:nvPr/>
        </p:nvSpPr>
        <p:spPr bwMode="auto">
          <a:xfrm>
            <a:off x="1782763" y="3360738"/>
            <a:ext cx="304800" cy="182562"/>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1991" name="AutoShape 20"/>
          <p:cNvSpPr>
            <a:spLocks noChangeAspect="1" noChangeArrowheads="1"/>
          </p:cNvSpPr>
          <p:nvPr/>
        </p:nvSpPr>
        <p:spPr bwMode="auto">
          <a:xfrm>
            <a:off x="2513013" y="3360738"/>
            <a:ext cx="304800" cy="182562"/>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1992" name="AutoShape 21"/>
          <p:cNvSpPr>
            <a:spLocks noChangeAspect="1" noChangeArrowheads="1"/>
          </p:cNvSpPr>
          <p:nvPr/>
        </p:nvSpPr>
        <p:spPr bwMode="auto">
          <a:xfrm>
            <a:off x="3244850" y="3360738"/>
            <a:ext cx="304800" cy="182562"/>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1993" name="Rectangle 22"/>
          <p:cNvSpPr>
            <a:spLocks noChangeArrowheads="1"/>
          </p:cNvSpPr>
          <p:nvPr/>
        </p:nvSpPr>
        <p:spPr bwMode="auto">
          <a:xfrm>
            <a:off x="1417638" y="5908675"/>
            <a:ext cx="2614612" cy="457200"/>
          </a:xfrm>
          <a:prstGeom prst="rect">
            <a:avLst/>
          </a:prstGeom>
          <a:solidFill>
            <a:srgbClr val="000080"/>
          </a:solidFill>
          <a:ln w="9525">
            <a:solidFill>
              <a:srgbClr val="000000"/>
            </a:solidFill>
            <a:miter lim="800000"/>
            <a:headEnd/>
            <a:tailEnd/>
          </a:ln>
        </p:spPr>
        <p:txBody>
          <a:bodyPr wrap="none" anchor="ctr"/>
          <a:lstStyle/>
          <a:p>
            <a:pPr algn="ctr"/>
            <a:endParaRPr lang="en-CA" sz="2000">
              <a:solidFill>
                <a:schemeClr val="bg1"/>
              </a:solidFill>
              <a:latin typeface="Calibri" pitchFamily="34" charset="0"/>
            </a:endParaRPr>
          </a:p>
        </p:txBody>
      </p:sp>
      <p:sp>
        <p:nvSpPr>
          <p:cNvPr id="41994" name="Rectangle 23"/>
          <p:cNvSpPr>
            <a:spLocks noChangeAspect="1" noChangeArrowheads="1"/>
          </p:cNvSpPr>
          <p:nvPr/>
        </p:nvSpPr>
        <p:spPr bwMode="auto">
          <a:xfrm>
            <a:off x="1417638" y="5467350"/>
            <a:ext cx="2617787" cy="234950"/>
          </a:xfrm>
          <a:prstGeom prst="rect">
            <a:avLst/>
          </a:prstGeom>
          <a:solidFill>
            <a:srgbClr val="009900"/>
          </a:solidFill>
          <a:ln w="6350">
            <a:solidFill>
              <a:srgbClr val="009900"/>
            </a:solidFill>
            <a:miter lim="800000"/>
            <a:headEnd/>
            <a:tailEnd/>
          </a:ln>
        </p:spPr>
        <p:txBody>
          <a:bodyPr wrap="none" anchor="ctr"/>
          <a:lstStyle/>
          <a:p>
            <a:endParaRPr lang="en-US">
              <a:latin typeface="Calibri" pitchFamily="34" charset="0"/>
            </a:endParaRPr>
          </a:p>
        </p:txBody>
      </p:sp>
      <p:sp>
        <p:nvSpPr>
          <p:cNvPr id="41995" name="AutoShape 25"/>
          <p:cNvSpPr>
            <a:spLocks noChangeAspect="1" noChangeArrowheads="1"/>
          </p:cNvSpPr>
          <p:nvPr/>
        </p:nvSpPr>
        <p:spPr bwMode="auto">
          <a:xfrm>
            <a:off x="1843088" y="5284788"/>
            <a:ext cx="304800" cy="182562"/>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1996" name="AutoShape 26"/>
          <p:cNvSpPr>
            <a:spLocks noChangeAspect="1" noChangeArrowheads="1"/>
          </p:cNvSpPr>
          <p:nvPr/>
        </p:nvSpPr>
        <p:spPr bwMode="auto">
          <a:xfrm>
            <a:off x="2574925" y="5284788"/>
            <a:ext cx="304800" cy="182562"/>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1997" name="AutoShape 27"/>
          <p:cNvSpPr>
            <a:spLocks noChangeAspect="1" noChangeArrowheads="1"/>
          </p:cNvSpPr>
          <p:nvPr/>
        </p:nvSpPr>
        <p:spPr bwMode="auto">
          <a:xfrm>
            <a:off x="3305175" y="5284788"/>
            <a:ext cx="304800" cy="182562"/>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1998" name="Freeform 28"/>
          <p:cNvSpPr>
            <a:spLocks noChangeAspect="1"/>
          </p:cNvSpPr>
          <p:nvPr/>
        </p:nvSpPr>
        <p:spPr bwMode="auto">
          <a:xfrm>
            <a:off x="2317750" y="5262563"/>
            <a:ext cx="406400" cy="195262"/>
          </a:xfrm>
          <a:custGeom>
            <a:avLst/>
            <a:gdLst>
              <a:gd name="T0" fmla="*/ 0 w 320"/>
              <a:gd name="T1" fmla="*/ 2147483647 h 154"/>
              <a:gd name="T2" fmla="*/ 2147483647 w 320"/>
              <a:gd name="T3" fmla="*/ 2147483647 h 154"/>
              <a:gd name="T4" fmla="*/ 2147483647 w 320"/>
              <a:gd name="T5" fmla="*/ 0 h 154"/>
              <a:gd name="T6" fmla="*/ 0 60000 65536"/>
              <a:gd name="T7" fmla="*/ 0 60000 65536"/>
              <a:gd name="T8" fmla="*/ 0 60000 65536"/>
              <a:gd name="T9" fmla="*/ 0 w 320"/>
              <a:gd name="T10" fmla="*/ 0 h 154"/>
              <a:gd name="T11" fmla="*/ 320 w 320"/>
              <a:gd name="T12" fmla="*/ 154 h 154"/>
            </a:gdLst>
            <a:ahLst/>
            <a:cxnLst>
              <a:cxn ang="T6">
                <a:pos x="T0" y="T1"/>
              </a:cxn>
              <a:cxn ang="T7">
                <a:pos x="T2" y="T3"/>
              </a:cxn>
              <a:cxn ang="T8">
                <a:pos x="T4" y="T5"/>
              </a:cxn>
            </a:cxnLst>
            <a:rect l="T9" t="T10" r="T11" b="T12"/>
            <a:pathLst>
              <a:path w="320" h="154">
                <a:moveTo>
                  <a:pt x="0" y="154"/>
                </a:moveTo>
                <a:lnTo>
                  <a:pt x="192" y="154"/>
                </a:lnTo>
                <a:lnTo>
                  <a:pt x="320" y="0"/>
                </a:lnTo>
              </a:path>
            </a:pathLst>
          </a:custGeom>
          <a:noFill/>
          <a:ln w="38100">
            <a:solidFill>
              <a:srgbClr val="FF00FF"/>
            </a:solidFill>
            <a:round/>
            <a:headEnd/>
            <a:tailEnd/>
          </a:ln>
        </p:spPr>
        <p:txBody>
          <a:bodyPr/>
          <a:lstStyle/>
          <a:p>
            <a:endParaRPr lang="en-US"/>
          </a:p>
        </p:txBody>
      </p:sp>
      <p:sp>
        <p:nvSpPr>
          <p:cNvPr id="41999" name="Freeform 29"/>
          <p:cNvSpPr>
            <a:spLocks noChangeAspect="1"/>
          </p:cNvSpPr>
          <p:nvPr/>
        </p:nvSpPr>
        <p:spPr bwMode="auto">
          <a:xfrm>
            <a:off x="3048000" y="5262563"/>
            <a:ext cx="406400" cy="195262"/>
          </a:xfrm>
          <a:custGeom>
            <a:avLst/>
            <a:gdLst>
              <a:gd name="T0" fmla="*/ 0 w 320"/>
              <a:gd name="T1" fmla="*/ 2147483647 h 154"/>
              <a:gd name="T2" fmla="*/ 2147483647 w 320"/>
              <a:gd name="T3" fmla="*/ 2147483647 h 154"/>
              <a:gd name="T4" fmla="*/ 2147483647 w 320"/>
              <a:gd name="T5" fmla="*/ 0 h 154"/>
              <a:gd name="T6" fmla="*/ 0 60000 65536"/>
              <a:gd name="T7" fmla="*/ 0 60000 65536"/>
              <a:gd name="T8" fmla="*/ 0 60000 65536"/>
              <a:gd name="T9" fmla="*/ 0 w 320"/>
              <a:gd name="T10" fmla="*/ 0 h 154"/>
              <a:gd name="T11" fmla="*/ 320 w 320"/>
              <a:gd name="T12" fmla="*/ 154 h 154"/>
            </a:gdLst>
            <a:ahLst/>
            <a:cxnLst>
              <a:cxn ang="T6">
                <a:pos x="T0" y="T1"/>
              </a:cxn>
              <a:cxn ang="T7">
                <a:pos x="T2" y="T3"/>
              </a:cxn>
              <a:cxn ang="T8">
                <a:pos x="T4" y="T5"/>
              </a:cxn>
            </a:cxnLst>
            <a:rect l="T9" t="T10" r="T11" b="T12"/>
            <a:pathLst>
              <a:path w="320" h="154">
                <a:moveTo>
                  <a:pt x="0" y="154"/>
                </a:moveTo>
                <a:lnTo>
                  <a:pt x="192" y="154"/>
                </a:lnTo>
                <a:lnTo>
                  <a:pt x="320" y="0"/>
                </a:lnTo>
              </a:path>
            </a:pathLst>
          </a:custGeom>
          <a:noFill/>
          <a:ln w="38100">
            <a:solidFill>
              <a:srgbClr val="FF00FF"/>
            </a:solidFill>
            <a:round/>
            <a:headEnd/>
            <a:tailEnd/>
          </a:ln>
        </p:spPr>
        <p:txBody>
          <a:bodyPr/>
          <a:lstStyle/>
          <a:p>
            <a:endParaRPr lang="en-US"/>
          </a:p>
        </p:txBody>
      </p:sp>
      <p:sp>
        <p:nvSpPr>
          <p:cNvPr id="42000" name="Freeform 30"/>
          <p:cNvSpPr>
            <a:spLocks noChangeAspect="1"/>
          </p:cNvSpPr>
          <p:nvPr/>
        </p:nvSpPr>
        <p:spPr bwMode="auto">
          <a:xfrm>
            <a:off x="1587500" y="5262563"/>
            <a:ext cx="406400" cy="195262"/>
          </a:xfrm>
          <a:custGeom>
            <a:avLst/>
            <a:gdLst>
              <a:gd name="T0" fmla="*/ 0 w 320"/>
              <a:gd name="T1" fmla="*/ 2147483647 h 154"/>
              <a:gd name="T2" fmla="*/ 2147483647 w 320"/>
              <a:gd name="T3" fmla="*/ 2147483647 h 154"/>
              <a:gd name="T4" fmla="*/ 2147483647 w 320"/>
              <a:gd name="T5" fmla="*/ 0 h 154"/>
              <a:gd name="T6" fmla="*/ 0 60000 65536"/>
              <a:gd name="T7" fmla="*/ 0 60000 65536"/>
              <a:gd name="T8" fmla="*/ 0 60000 65536"/>
              <a:gd name="T9" fmla="*/ 0 w 320"/>
              <a:gd name="T10" fmla="*/ 0 h 154"/>
              <a:gd name="T11" fmla="*/ 320 w 320"/>
              <a:gd name="T12" fmla="*/ 154 h 154"/>
            </a:gdLst>
            <a:ahLst/>
            <a:cxnLst>
              <a:cxn ang="T6">
                <a:pos x="T0" y="T1"/>
              </a:cxn>
              <a:cxn ang="T7">
                <a:pos x="T2" y="T3"/>
              </a:cxn>
              <a:cxn ang="T8">
                <a:pos x="T4" y="T5"/>
              </a:cxn>
            </a:cxnLst>
            <a:rect l="T9" t="T10" r="T11" b="T12"/>
            <a:pathLst>
              <a:path w="320" h="154">
                <a:moveTo>
                  <a:pt x="0" y="154"/>
                </a:moveTo>
                <a:lnTo>
                  <a:pt x="192" y="154"/>
                </a:lnTo>
                <a:lnTo>
                  <a:pt x="320" y="0"/>
                </a:lnTo>
              </a:path>
            </a:pathLst>
          </a:custGeom>
          <a:noFill/>
          <a:ln w="38100">
            <a:solidFill>
              <a:srgbClr val="FF00FF"/>
            </a:solidFill>
            <a:round/>
            <a:headEnd/>
            <a:tailEnd/>
          </a:ln>
        </p:spPr>
        <p:txBody>
          <a:bodyPr/>
          <a:lstStyle/>
          <a:p>
            <a:endParaRPr lang="en-US"/>
          </a:p>
        </p:txBody>
      </p:sp>
      <p:sp>
        <p:nvSpPr>
          <p:cNvPr id="42001" name="Line 31"/>
          <p:cNvSpPr>
            <a:spLocks noChangeAspect="1" noChangeShapeType="1"/>
          </p:cNvSpPr>
          <p:nvPr/>
        </p:nvSpPr>
        <p:spPr bwMode="auto">
          <a:xfrm>
            <a:off x="3792538" y="5453063"/>
            <a:ext cx="242887" cy="0"/>
          </a:xfrm>
          <a:prstGeom prst="line">
            <a:avLst/>
          </a:prstGeom>
          <a:noFill/>
          <a:ln w="38100">
            <a:solidFill>
              <a:srgbClr val="FF00FF"/>
            </a:solidFill>
            <a:round/>
            <a:headEnd/>
            <a:tailEnd/>
          </a:ln>
        </p:spPr>
        <p:txBody>
          <a:bodyPr/>
          <a:lstStyle/>
          <a:p>
            <a:endParaRPr lang="en-US"/>
          </a:p>
        </p:txBody>
      </p:sp>
      <p:sp>
        <p:nvSpPr>
          <p:cNvPr id="42002" name="Rectangle 32"/>
          <p:cNvSpPr>
            <a:spLocks noChangeArrowheads="1"/>
          </p:cNvSpPr>
          <p:nvPr/>
        </p:nvSpPr>
        <p:spPr bwMode="auto">
          <a:xfrm>
            <a:off x="5068888" y="3965575"/>
            <a:ext cx="2613025" cy="457200"/>
          </a:xfrm>
          <a:prstGeom prst="rect">
            <a:avLst/>
          </a:prstGeom>
          <a:solidFill>
            <a:srgbClr val="000080"/>
          </a:solidFill>
          <a:ln w="9525">
            <a:solidFill>
              <a:srgbClr val="000000"/>
            </a:solidFill>
            <a:miter lim="800000"/>
            <a:headEnd/>
            <a:tailEnd/>
          </a:ln>
        </p:spPr>
        <p:txBody>
          <a:bodyPr wrap="none" anchor="ctr"/>
          <a:lstStyle/>
          <a:p>
            <a:pPr algn="ctr"/>
            <a:endParaRPr lang="en-CA" sz="2000">
              <a:solidFill>
                <a:schemeClr val="bg1"/>
              </a:solidFill>
              <a:latin typeface="Calibri" pitchFamily="34" charset="0"/>
            </a:endParaRPr>
          </a:p>
        </p:txBody>
      </p:sp>
      <p:sp>
        <p:nvSpPr>
          <p:cNvPr id="42003" name="Rectangle 33"/>
          <p:cNvSpPr>
            <a:spLocks noChangeAspect="1" noChangeArrowheads="1"/>
          </p:cNvSpPr>
          <p:nvPr/>
        </p:nvSpPr>
        <p:spPr bwMode="auto">
          <a:xfrm>
            <a:off x="5068888" y="3506788"/>
            <a:ext cx="2619375" cy="268287"/>
          </a:xfrm>
          <a:prstGeom prst="rect">
            <a:avLst/>
          </a:prstGeom>
          <a:solidFill>
            <a:srgbClr val="009900"/>
          </a:solidFill>
          <a:ln w="6350">
            <a:solidFill>
              <a:srgbClr val="009900"/>
            </a:solidFill>
            <a:miter lim="800000"/>
            <a:headEnd/>
            <a:tailEnd/>
          </a:ln>
        </p:spPr>
        <p:txBody>
          <a:bodyPr wrap="none" anchor="ctr"/>
          <a:lstStyle/>
          <a:p>
            <a:endParaRPr lang="en-US">
              <a:latin typeface="Calibri" pitchFamily="34" charset="0"/>
            </a:endParaRPr>
          </a:p>
        </p:txBody>
      </p:sp>
      <p:sp>
        <p:nvSpPr>
          <p:cNvPr id="42004" name="AutoShape 35"/>
          <p:cNvSpPr>
            <a:spLocks noChangeAspect="1" noChangeArrowheads="1"/>
          </p:cNvSpPr>
          <p:nvPr/>
        </p:nvSpPr>
        <p:spPr bwMode="auto">
          <a:xfrm>
            <a:off x="5495925" y="3324225"/>
            <a:ext cx="303213" cy="182563"/>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2005" name="AutoShape 36"/>
          <p:cNvSpPr>
            <a:spLocks noChangeAspect="1" noChangeArrowheads="1"/>
          </p:cNvSpPr>
          <p:nvPr/>
        </p:nvSpPr>
        <p:spPr bwMode="auto">
          <a:xfrm>
            <a:off x="6226175" y="3324225"/>
            <a:ext cx="304800" cy="182563"/>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2006" name="AutoShape 37"/>
          <p:cNvSpPr>
            <a:spLocks noChangeAspect="1" noChangeArrowheads="1"/>
          </p:cNvSpPr>
          <p:nvPr/>
        </p:nvSpPr>
        <p:spPr bwMode="auto">
          <a:xfrm>
            <a:off x="6956425" y="3324225"/>
            <a:ext cx="304800" cy="182563"/>
          </a:xfrm>
          <a:prstGeom prst="triangle">
            <a:avLst>
              <a:gd name="adj" fmla="val 50000"/>
            </a:avLst>
          </a:prstGeom>
          <a:solidFill>
            <a:srgbClr val="009900"/>
          </a:solidFill>
          <a:ln w="9525">
            <a:solidFill>
              <a:srgbClr val="009900"/>
            </a:solidFill>
            <a:miter lim="800000"/>
            <a:headEnd/>
            <a:tailEnd/>
          </a:ln>
        </p:spPr>
        <p:txBody>
          <a:bodyPr wrap="none" anchor="ctr"/>
          <a:lstStyle/>
          <a:p>
            <a:endParaRPr lang="en-US">
              <a:latin typeface="Calibri" pitchFamily="34" charset="0"/>
            </a:endParaRPr>
          </a:p>
        </p:txBody>
      </p:sp>
      <p:sp>
        <p:nvSpPr>
          <p:cNvPr id="42007" name="Freeform 38"/>
          <p:cNvSpPr>
            <a:spLocks noChangeAspect="1"/>
          </p:cNvSpPr>
          <p:nvPr/>
        </p:nvSpPr>
        <p:spPr bwMode="auto">
          <a:xfrm>
            <a:off x="5969000" y="3302000"/>
            <a:ext cx="406400" cy="195263"/>
          </a:xfrm>
          <a:custGeom>
            <a:avLst/>
            <a:gdLst>
              <a:gd name="T0" fmla="*/ 0 w 320"/>
              <a:gd name="T1" fmla="*/ 2147483647 h 154"/>
              <a:gd name="T2" fmla="*/ 2147483647 w 320"/>
              <a:gd name="T3" fmla="*/ 2147483647 h 154"/>
              <a:gd name="T4" fmla="*/ 2147483647 w 320"/>
              <a:gd name="T5" fmla="*/ 0 h 154"/>
              <a:gd name="T6" fmla="*/ 0 60000 65536"/>
              <a:gd name="T7" fmla="*/ 0 60000 65536"/>
              <a:gd name="T8" fmla="*/ 0 60000 65536"/>
              <a:gd name="T9" fmla="*/ 0 w 320"/>
              <a:gd name="T10" fmla="*/ 0 h 154"/>
              <a:gd name="T11" fmla="*/ 320 w 320"/>
              <a:gd name="T12" fmla="*/ 154 h 154"/>
            </a:gdLst>
            <a:ahLst/>
            <a:cxnLst>
              <a:cxn ang="T6">
                <a:pos x="T0" y="T1"/>
              </a:cxn>
              <a:cxn ang="T7">
                <a:pos x="T2" y="T3"/>
              </a:cxn>
              <a:cxn ang="T8">
                <a:pos x="T4" y="T5"/>
              </a:cxn>
            </a:cxnLst>
            <a:rect l="T9" t="T10" r="T11" b="T12"/>
            <a:pathLst>
              <a:path w="320" h="154">
                <a:moveTo>
                  <a:pt x="0" y="154"/>
                </a:moveTo>
                <a:lnTo>
                  <a:pt x="192" y="154"/>
                </a:lnTo>
                <a:lnTo>
                  <a:pt x="320" y="0"/>
                </a:lnTo>
              </a:path>
            </a:pathLst>
          </a:custGeom>
          <a:noFill/>
          <a:ln w="38100">
            <a:solidFill>
              <a:srgbClr val="FF00FF"/>
            </a:solidFill>
            <a:round/>
            <a:headEnd/>
            <a:tailEnd/>
          </a:ln>
        </p:spPr>
        <p:txBody>
          <a:bodyPr/>
          <a:lstStyle/>
          <a:p>
            <a:endParaRPr lang="en-US"/>
          </a:p>
        </p:txBody>
      </p:sp>
      <p:sp>
        <p:nvSpPr>
          <p:cNvPr id="42008" name="Freeform 39"/>
          <p:cNvSpPr>
            <a:spLocks noChangeAspect="1"/>
          </p:cNvSpPr>
          <p:nvPr/>
        </p:nvSpPr>
        <p:spPr bwMode="auto">
          <a:xfrm>
            <a:off x="6699250" y="3302000"/>
            <a:ext cx="406400" cy="195263"/>
          </a:xfrm>
          <a:custGeom>
            <a:avLst/>
            <a:gdLst>
              <a:gd name="T0" fmla="*/ 0 w 320"/>
              <a:gd name="T1" fmla="*/ 2147483647 h 154"/>
              <a:gd name="T2" fmla="*/ 2147483647 w 320"/>
              <a:gd name="T3" fmla="*/ 2147483647 h 154"/>
              <a:gd name="T4" fmla="*/ 2147483647 w 320"/>
              <a:gd name="T5" fmla="*/ 0 h 154"/>
              <a:gd name="T6" fmla="*/ 0 60000 65536"/>
              <a:gd name="T7" fmla="*/ 0 60000 65536"/>
              <a:gd name="T8" fmla="*/ 0 60000 65536"/>
              <a:gd name="T9" fmla="*/ 0 w 320"/>
              <a:gd name="T10" fmla="*/ 0 h 154"/>
              <a:gd name="T11" fmla="*/ 320 w 320"/>
              <a:gd name="T12" fmla="*/ 154 h 154"/>
            </a:gdLst>
            <a:ahLst/>
            <a:cxnLst>
              <a:cxn ang="T6">
                <a:pos x="T0" y="T1"/>
              </a:cxn>
              <a:cxn ang="T7">
                <a:pos x="T2" y="T3"/>
              </a:cxn>
              <a:cxn ang="T8">
                <a:pos x="T4" y="T5"/>
              </a:cxn>
            </a:cxnLst>
            <a:rect l="T9" t="T10" r="T11" b="T12"/>
            <a:pathLst>
              <a:path w="320" h="154">
                <a:moveTo>
                  <a:pt x="0" y="154"/>
                </a:moveTo>
                <a:lnTo>
                  <a:pt x="192" y="154"/>
                </a:lnTo>
                <a:lnTo>
                  <a:pt x="320" y="0"/>
                </a:lnTo>
              </a:path>
            </a:pathLst>
          </a:custGeom>
          <a:noFill/>
          <a:ln w="38100">
            <a:solidFill>
              <a:srgbClr val="FF00FF"/>
            </a:solidFill>
            <a:round/>
            <a:headEnd/>
            <a:tailEnd/>
          </a:ln>
        </p:spPr>
        <p:txBody>
          <a:bodyPr/>
          <a:lstStyle/>
          <a:p>
            <a:endParaRPr lang="en-US"/>
          </a:p>
        </p:txBody>
      </p:sp>
      <p:sp>
        <p:nvSpPr>
          <p:cNvPr id="42009" name="Freeform 40"/>
          <p:cNvSpPr>
            <a:spLocks noChangeAspect="1"/>
          </p:cNvSpPr>
          <p:nvPr/>
        </p:nvSpPr>
        <p:spPr bwMode="auto">
          <a:xfrm>
            <a:off x="5238750" y="3302000"/>
            <a:ext cx="406400" cy="195263"/>
          </a:xfrm>
          <a:custGeom>
            <a:avLst/>
            <a:gdLst>
              <a:gd name="T0" fmla="*/ 0 w 320"/>
              <a:gd name="T1" fmla="*/ 2147483647 h 154"/>
              <a:gd name="T2" fmla="*/ 2147483647 w 320"/>
              <a:gd name="T3" fmla="*/ 2147483647 h 154"/>
              <a:gd name="T4" fmla="*/ 2147483647 w 320"/>
              <a:gd name="T5" fmla="*/ 0 h 154"/>
              <a:gd name="T6" fmla="*/ 0 60000 65536"/>
              <a:gd name="T7" fmla="*/ 0 60000 65536"/>
              <a:gd name="T8" fmla="*/ 0 60000 65536"/>
              <a:gd name="T9" fmla="*/ 0 w 320"/>
              <a:gd name="T10" fmla="*/ 0 h 154"/>
              <a:gd name="T11" fmla="*/ 320 w 320"/>
              <a:gd name="T12" fmla="*/ 154 h 154"/>
            </a:gdLst>
            <a:ahLst/>
            <a:cxnLst>
              <a:cxn ang="T6">
                <a:pos x="T0" y="T1"/>
              </a:cxn>
              <a:cxn ang="T7">
                <a:pos x="T2" y="T3"/>
              </a:cxn>
              <a:cxn ang="T8">
                <a:pos x="T4" y="T5"/>
              </a:cxn>
            </a:cxnLst>
            <a:rect l="T9" t="T10" r="T11" b="T12"/>
            <a:pathLst>
              <a:path w="320" h="154">
                <a:moveTo>
                  <a:pt x="0" y="154"/>
                </a:moveTo>
                <a:lnTo>
                  <a:pt x="192" y="154"/>
                </a:lnTo>
                <a:lnTo>
                  <a:pt x="320" y="0"/>
                </a:lnTo>
              </a:path>
            </a:pathLst>
          </a:custGeom>
          <a:noFill/>
          <a:ln w="38100">
            <a:solidFill>
              <a:srgbClr val="FF00FF"/>
            </a:solidFill>
            <a:round/>
            <a:headEnd/>
            <a:tailEnd/>
          </a:ln>
        </p:spPr>
        <p:txBody>
          <a:bodyPr/>
          <a:lstStyle/>
          <a:p>
            <a:endParaRPr lang="en-US"/>
          </a:p>
        </p:txBody>
      </p:sp>
      <p:sp>
        <p:nvSpPr>
          <p:cNvPr id="42010" name="Line 41"/>
          <p:cNvSpPr>
            <a:spLocks noChangeAspect="1" noChangeShapeType="1"/>
          </p:cNvSpPr>
          <p:nvPr/>
        </p:nvSpPr>
        <p:spPr bwMode="auto">
          <a:xfrm>
            <a:off x="7434263" y="3492500"/>
            <a:ext cx="247650" cy="0"/>
          </a:xfrm>
          <a:prstGeom prst="line">
            <a:avLst/>
          </a:prstGeom>
          <a:noFill/>
          <a:ln w="38100">
            <a:solidFill>
              <a:srgbClr val="FF00FF"/>
            </a:solidFill>
            <a:round/>
            <a:headEnd/>
            <a:tailEnd/>
          </a:ln>
        </p:spPr>
        <p:txBody>
          <a:bodyPr/>
          <a:lstStyle/>
          <a:p>
            <a:endParaRPr lang="en-US"/>
          </a:p>
        </p:txBody>
      </p:sp>
      <p:sp>
        <p:nvSpPr>
          <p:cNvPr id="42011" name="Rectangle 42"/>
          <p:cNvSpPr>
            <a:spLocks noChangeArrowheads="1"/>
          </p:cNvSpPr>
          <p:nvPr/>
        </p:nvSpPr>
        <p:spPr bwMode="auto">
          <a:xfrm>
            <a:off x="5129213" y="5830888"/>
            <a:ext cx="2613025" cy="457200"/>
          </a:xfrm>
          <a:prstGeom prst="rect">
            <a:avLst/>
          </a:prstGeom>
          <a:solidFill>
            <a:srgbClr val="000080"/>
          </a:solidFill>
          <a:ln w="9525">
            <a:solidFill>
              <a:srgbClr val="000000"/>
            </a:solidFill>
            <a:miter lim="800000"/>
            <a:headEnd/>
            <a:tailEnd/>
          </a:ln>
        </p:spPr>
        <p:txBody>
          <a:bodyPr wrap="none" anchor="ctr"/>
          <a:lstStyle/>
          <a:p>
            <a:pPr algn="ctr"/>
            <a:endParaRPr lang="en-CA" sz="2000">
              <a:solidFill>
                <a:schemeClr val="bg1"/>
              </a:solidFill>
              <a:latin typeface="Calibri" pitchFamily="34" charset="0"/>
            </a:endParaRPr>
          </a:p>
        </p:txBody>
      </p:sp>
      <p:sp>
        <p:nvSpPr>
          <p:cNvPr id="42012" name="Line 44"/>
          <p:cNvSpPr>
            <a:spLocks noChangeAspect="1" noChangeShapeType="1"/>
          </p:cNvSpPr>
          <p:nvPr/>
        </p:nvSpPr>
        <p:spPr bwMode="auto">
          <a:xfrm>
            <a:off x="5716588" y="5621338"/>
            <a:ext cx="315912" cy="0"/>
          </a:xfrm>
          <a:prstGeom prst="line">
            <a:avLst/>
          </a:prstGeom>
          <a:noFill/>
          <a:ln w="63500">
            <a:solidFill>
              <a:srgbClr val="FF0000"/>
            </a:solidFill>
            <a:round/>
            <a:headEnd/>
            <a:tailEnd/>
          </a:ln>
        </p:spPr>
        <p:txBody>
          <a:bodyPr/>
          <a:lstStyle/>
          <a:p>
            <a:endParaRPr lang="en-US"/>
          </a:p>
        </p:txBody>
      </p:sp>
      <p:sp>
        <p:nvSpPr>
          <p:cNvPr id="42013" name="Line 45"/>
          <p:cNvSpPr>
            <a:spLocks noChangeAspect="1" noChangeShapeType="1"/>
          </p:cNvSpPr>
          <p:nvPr/>
        </p:nvSpPr>
        <p:spPr bwMode="auto">
          <a:xfrm>
            <a:off x="6448425" y="5621338"/>
            <a:ext cx="314325" cy="0"/>
          </a:xfrm>
          <a:prstGeom prst="line">
            <a:avLst/>
          </a:prstGeom>
          <a:noFill/>
          <a:ln w="63500">
            <a:solidFill>
              <a:srgbClr val="FF0000"/>
            </a:solidFill>
            <a:round/>
            <a:headEnd/>
            <a:tailEnd/>
          </a:ln>
        </p:spPr>
        <p:txBody>
          <a:bodyPr/>
          <a:lstStyle/>
          <a:p>
            <a:endParaRPr lang="en-US"/>
          </a:p>
        </p:txBody>
      </p:sp>
      <p:sp>
        <p:nvSpPr>
          <p:cNvPr id="42014" name="Line 46"/>
          <p:cNvSpPr>
            <a:spLocks noChangeAspect="1" noChangeShapeType="1"/>
          </p:cNvSpPr>
          <p:nvPr/>
        </p:nvSpPr>
        <p:spPr bwMode="auto">
          <a:xfrm>
            <a:off x="7178675" y="5621338"/>
            <a:ext cx="314325" cy="0"/>
          </a:xfrm>
          <a:prstGeom prst="line">
            <a:avLst/>
          </a:prstGeom>
          <a:noFill/>
          <a:ln w="63500">
            <a:solidFill>
              <a:srgbClr val="FF0000"/>
            </a:solidFill>
            <a:round/>
            <a:headEnd/>
            <a:tailEnd/>
          </a:ln>
        </p:spPr>
        <p:txBody>
          <a:bodyPr/>
          <a:lstStyle/>
          <a:p>
            <a:endParaRPr lang="en-US"/>
          </a:p>
        </p:txBody>
      </p:sp>
      <p:sp>
        <p:nvSpPr>
          <p:cNvPr id="42015" name="Line 47"/>
          <p:cNvSpPr>
            <a:spLocks noChangeAspect="1" noChangeShapeType="1"/>
          </p:cNvSpPr>
          <p:nvPr/>
        </p:nvSpPr>
        <p:spPr bwMode="auto">
          <a:xfrm>
            <a:off x="5129213" y="5621338"/>
            <a:ext cx="182562" cy="0"/>
          </a:xfrm>
          <a:prstGeom prst="line">
            <a:avLst/>
          </a:prstGeom>
          <a:noFill/>
          <a:ln w="63500">
            <a:solidFill>
              <a:srgbClr val="FF0000"/>
            </a:solidFill>
            <a:round/>
            <a:headEnd/>
            <a:tailEnd/>
          </a:ln>
        </p:spPr>
        <p:txBody>
          <a:bodyPr/>
          <a:lstStyle/>
          <a:p>
            <a:endParaRPr lang="en-US"/>
          </a:p>
        </p:txBody>
      </p:sp>
      <p:sp>
        <p:nvSpPr>
          <p:cNvPr id="42016" name="Line 48"/>
          <p:cNvSpPr>
            <a:spLocks noChangeAspect="1" noChangeShapeType="1"/>
          </p:cNvSpPr>
          <p:nvPr/>
        </p:nvSpPr>
        <p:spPr bwMode="auto">
          <a:xfrm>
            <a:off x="2422525" y="3244850"/>
            <a:ext cx="152400" cy="228600"/>
          </a:xfrm>
          <a:prstGeom prst="line">
            <a:avLst/>
          </a:prstGeom>
          <a:noFill/>
          <a:ln w="9525">
            <a:solidFill>
              <a:schemeClr val="tx1"/>
            </a:solidFill>
            <a:round/>
            <a:headEnd/>
            <a:tailEnd type="triangle" w="med" len="med"/>
          </a:ln>
        </p:spPr>
        <p:txBody>
          <a:bodyPr/>
          <a:lstStyle/>
          <a:p>
            <a:endParaRPr lang="en-US"/>
          </a:p>
        </p:txBody>
      </p:sp>
      <p:sp>
        <p:nvSpPr>
          <p:cNvPr id="42017" name="Text Box 49"/>
          <p:cNvSpPr txBox="1">
            <a:spLocks noChangeAspect="1" noChangeArrowheads="1"/>
          </p:cNvSpPr>
          <p:nvPr/>
        </p:nvSpPr>
        <p:spPr bwMode="auto">
          <a:xfrm>
            <a:off x="1830388" y="2949575"/>
            <a:ext cx="1746250" cy="366713"/>
          </a:xfrm>
          <a:prstGeom prst="rect">
            <a:avLst/>
          </a:prstGeom>
          <a:noFill/>
          <a:ln w="9525">
            <a:noFill/>
            <a:miter lim="800000"/>
            <a:headEnd/>
            <a:tailEnd/>
          </a:ln>
        </p:spPr>
        <p:txBody>
          <a:bodyPr wrap="none">
            <a:spAutoFit/>
          </a:bodyPr>
          <a:lstStyle/>
          <a:p>
            <a:r>
              <a:rPr lang="en-US">
                <a:latin typeface="Calibri" pitchFamily="34" charset="0"/>
              </a:rPr>
              <a:t>PMMA pyramid</a:t>
            </a:r>
          </a:p>
        </p:txBody>
      </p:sp>
      <p:sp>
        <p:nvSpPr>
          <p:cNvPr id="42018" name="Text Box 50"/>
          <p:cNvSpPr txBox="1">
            <a:spLocks noChangeAspect="1" noChangeArrowheads="1"/>
          </p:cNvSpPr>
          <p:nvPr/>
        </p:nvSpPr>
        <p:spPr bwMode="auto">
          <a:xfrm>
            <a:off x="2255838" y="4918075"/>
            <a:ext cx="374650" cy="366713"/>
          </a:xfrm>
          <a:prstGeom prst="rect">
            <a:avLst/>
          </a:prstGeom>
          <a:noFill/>
          <a:ln w="9525">
            <a:noFill/>
            <a:miter lim="800000"/>
            <a:headEnd/>
            <a:tailEnd/>
          </a:ln>
        </p:spPr>
        <p:txBody>
          <a:bodyPr wrap="none">
            <a:spAutoFit/>
          </a:bodyPr>
          <a:lstStyle/>
          <a:p>
            <a:r>
              <a:rPr lang="en-US">
                <a:latin typeface="Calibri" pitchFamily="34" charset="0"/>
              </a:rPr>
              <a:t>Ti</a:t>
            </a:r>
          </a:p>
        </p:txBody>
      </p:sp>
      <p:sp>
        <p:nvSpPr>
          <p:cNvPr id="42019" name="Text Box 51"/>
          <p:cNvSpPr txBox="1">
            <a:spLocks noChangeAspect="1" noChangeArrowheads="1"/>
          </p:cNvSpPr>
          <p:nvPr/>
        </p:nvSpPr>
        <p:spPr bwMode="auto">
          <a:xfrm>
            <a:off x="5483225" y="4954588"/>
            <a:ext cx="1390650" cy="366712"/>
          </a:xfrm>
          <a:prstGeom prst="rect">
            <a:avLst/>
          </a:prstGeom>
          <a:noFill/>
          <a:ln w="9525">
            <a:noFill/>
            <a:miter lim="800000"/>
            <a:headEnd/>
            <a:tailEnd/>
          </a:ln>
        </p:spPr>
        <p:txBody>
          <a:bodyPr wrap="none">
            <a:spAutoFit/>
          </a:bodyPr>
          <a:lstStyle/>
          <a:p>
            <a:r>
              <a:rPr lang="en-US">
                <a:latin typeface="Calibri" pitchFamily="34" charset="0"/>
              </a:rPr>
              <a:t>Cr/Ag prism</a:t>
            </a:r>
          </a:p>
        </p:txBody>
      </p:sp>
      <p:sp>
        <p:nvSpPr>
          <p:cNvPr id="42020" name="Rectangle 56"/>
          <p:cNvSpPr>
            <a:spLocks noChangeAspect="1" noChangeArrowheads="1"/>
          </p:cNvSpPr>
          <p:nvPr/>
        </p:nvSpPr>
        <p:spPr bwMode="auto">
          <a:xfrm>
            <a:off x="1417638" y="5716588"/>
            <a:ext cx="2611437" cy="184150"/>
          </a:xfrm>
          <a:prstGeom prst="rect">
            <a:avLst/>
          </a:prstGeom>
          <a:solidFill>
            <a:srgbClr val="993300"/>
          </a:solidFill>
          <a:ln w="9525">
            <a:solidFill>
              <a:srgbClr val="993300"/>
            </a:solidFill>
            <a:miter lim="800000"/>
            <a:headEnd/>
            <a:tailEnd/>
          </a:ln>
        </p:spPr>
        <p:txBody>
          <a:bodyPr wrap="none" anchor="ctr"/>
          <a:lstStyle/>
          <a:p>
            <a:pPr algn="ctr"/>
            <a:endParaRPr lang="en-CA" sz="1200">
              <a:latin typeface="Calibri" pitchFamily="34" charset="0"/>
            </a:endParaRPr>
          </a:p>
        </p:txBody>
      </p:sp>
      <p:sp>
        <p:nvSpPr>
          <p:cNvPr id="42021" name="Rectangle 58"/>
          <p:cNvSpPr>
            <a:spLocks noChangeAspect="1" noChangeArrowheads="1"/>
          </p:cNvSpPr>
          <p:nvPr/>
        </p:nvSpPr>
        <p:spPr bwMode="auto">
          <a:xfrm>
            <a:off x="5068888" y="3775075"/>
            <a:ext cx="2613025" cy="184150"/>
          </a:xfrm>
          <a:prstGeom prst="rect">
            <a:avLst/>
          </a:prstGeom>
          <a:solidFill>
            <a:srgbClr val="993300"/>
          </a:solidFill>
          <a:ln w="9525">
            <a:solidFill>
              <a:srgbClr val="993300"/>
            </a:solidFill>
            <a:miter lim="800000"/>
            <a:headEnd/>
            <a:tailEnd/>
          </a:ln>
        </p:spPr>
        <p:txBody>
          <a:bodyPr wrap="none" anchor="ctr"/>
          <a:lstStyle/>
          <a:p>
            <a:pPr algn="ctr"/>
            <a:endParaRPr lang="en-CA" sz="1200">
              <a:latin typeface="Calibri" pitchFamily="34" charset="0"/>
            </a:endParaRPr>
          </a:p>
        </p:txBody>
      </p:sp>
      <p:sp>
        <p:nvSpPr>
          <p:cNvPr id="42022" name="Rectangle 60"/>
          <p:cNvSpPr>
            <a:spLocks noChangeAspect="1" noChangeArrowheads="1"/>
          </p:cNvSpPr>
          <p:nvPr/>
        </p:nvSpPr>
        <p:spPr bwMode="auto">
          <a:xfrm>
            <a:off x="5129213" y="5646738"/>
            <a:ext cx="2613025" cy="184150"/>
          </a:xfrm>
          <a:prstGeom prst="rect">
            <a:avLst/>
          </a:prstGeom>
          <a:solidFill>
            <a:srgbClr val="993300"/>
          </a:solidFill>
          <a:ln w="9525">
            <a:solidFill>
              <a:srgbClr val="993300"/>
            </a:solidFill>
            <a:miter lim="800000"/>
            <a:headEnd/>
            <a:tailEnd/>
          </a:ln>
        </p:spPr>
        <p:txBody>
          <a:bodyPr wrap="none" anchor="ctr"/>
          <a:lstStyle/>
          <a:p>
            <a:pPr algn="ctr"/>
            <a:endParaRPr lang="en-CA" sz="1200">
              <a:latin typeface="Calibri" pitchFamily="34" charset="0"/>
            </a:endParaRPr>
          </a:p>
        </p:txBody>
      </p:sp>
      <p:sp>
        <p:nvSpPr>
          <p:cNvPr id="42023" name="Rectangle 61"/>
          <p:cNvSpPr>
            <a:spLocks noChangeArrowheads="1"/>
          </p:cNvSpPr>
          <p:nvPr/>
        </p:nvSpPr>
        <p:spPr bwMode="auto">
          <a:xfrm>
            <a:off x="5659438" y="3314700"/>
            <a:ext cx="306387" cy="447675"/>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42024" name="Rectangle 62"/>
          <p:cNvSpPr>
            <a:spLocks noChangeArrowheads="1"/>
          </p:cNvSpPr>
          <p:nvPr/>
        </p:nvSpPr>
        <p:spPr bwMode="auto">
          <a:xfrm>
            <a:off x="7119938" y="3314700"/>
            <a:ext cx="307975" cy="447675"/>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42025" name="Rectangle 63"/>
          <p:cNvSpPr>
            <a:spLocks noChangeArrowheads="1"/>
          </p:cNvSpPr>
          <p:nvPr/>
        </p:nvSpPr>
        <p:spPr bwMode="auto">
          <a:xfrm>
            <a:off x="6389688" y="3314700"/>
            <a:ext cx="306387" cy="447675"/>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42026" name="Rectangle 64"/>
          <p:cNvSpPr>
            <a:spLocks noChangeArrowheads="1"/>
          </p:cNvSpPr>
          <p:nvPr/>
        </p:nvSpPr>
        <p:spPr bwMode="auto">
          <a:xfrm>
            <a:off x="5060950" y="3314700"/>
            <a:ext cx="182563" cy="447675"/>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42027" name="Line 65"/>
          <p:cNvSpPr>
            <a:spLocks noChangeAspect="1" noChangeShapeType="1"/>
          </p:cNvSpPr>
          <p:nvPr/>
        </p:nvSpPr>
        <p:spPr bwMode="auto">
          <a:xfrm>
            <a:off x="1830388" y="5132388"/>
            <a:ext cx="487362" cy="304800"/>
          </a:xfrm>
          <a:prstGeom prst="line">
            <a:avLst/>
          </a:prstGeom>
          <a:noFill/>
          <a:ln w="19050">
            <a:solidFill>
              <a:srgbClr val="000000"/>
            </a:solidFill>
            <a:round/>
            <a:headEnd/>
            <a:tailEnd type="triangle" w="med" len="med"/>
          </a:ln>
        </p:spPr>
        <p:txBody>
          <a:bodyPr wrap="none" anchor="ctr"/>
          <a:lstStyle/>
          <a:p>
            <a:endParaRPr lang="en-US"/>
          </a:p>
        </p:txBody>
      </p:sp>
      <p:sp>
        <p:nvSpPr>
          <p:cNvPr id="42028" name="Line 66"/>
          <p:cNvSpPr>
            <a:spLocks noChangeAspect="1" noChangeShapeType="1"/>
          </p:cNvSpPr>
          <p:nvPr/>
        </p:nvSpPr>
        <p:spPr bwMode="auto">
          <a:xfrm>
            <a:off x="2573338" y="5132388"/>
            <a:ext cx="487362" cy="304800"/>
          </a:xfrm>
          <a:prstGeom prst="line">
            <a:avLst/>
          </a:prstGeom>
          <a:noFill/>
          <a:ln w="19050">
            <a:solidFill>
              <a:srgbClr val="000000"/>
            </a:solidFill>
            <a:round/>
            <a:headEnd/>
            <a:tailEnd type="triangle" w="med" len="med"/>
          </a:ln>
        </p:spPr>
        <p:txBody>
          <a:bodyPr wrap="none" anchor="ctr"/>
          <a:lstStyle/>
          <a:p>
            <a:endParaRPr lang="en-US"/>
          </a:p>
        </p:txBody>
      </p:sp>
      <p:sp>
        <p:nvSpPr>
          <p:cNvPr id="42029" name="Line 67"/>
          <p:cNvSpPr>
            <a:spLocks noChangeAspect="1" noChangeShapeType="1"/>
          </p:cNvSpPr>
          <p:nvPr/>
        </p:nvSpPr>
        <p:spPr bwMode="auto">
          <a:xfrm>
            <a:off x="3303588" y="5132388"/>
            <a:ext cx="487362" cy="304800"/>
          </a:xfrm>
          <a:prstGeom prst="line">
            <a:avLst/>
          </a:prstGeom>
          <a:noFill/>
          <a:ln w="19050">
            <a:solidFill>
              <a:srgbClr val="000000"/>
            </a:solidFill>
            <a:round/>
            <a:headEnd/>
            <a:tailEnd type="triangle" w="med" len="med"/>
          </a:ln>
        </p:spPr>
        <p:txBody>
          <a:bodyPr wrap="none" anchor="ctr"/>
          <a:lstStyle/>
          <a:p>
            <a:endParaRPr lang="en-US"/>
          </a:p>
        </p:txBody>
      </p:sp>
      <p:sp>
        <p:nvSpPr>
          <p:cNvPr id="42030" name="Line 68"/>
          <p:cNvSpPr>
            <a:spLocks noChangeShapeType="1"/>
          </p:cNvSpPr>
          <p:nvPr/>
        </p:nvSpPr>
        <p:spPr bwMode="auto">
          <a:xfrm>
            <a:off x="5837238" y="5259388"/>
            <a:ext cx="0" cy="304800"/>
          </a:xfrm>
          <a:prstGeom prst="line">
            <a:avLst/>
          </a:prstGeom>
          <a:noFill/>
          <a:ln w="9525">
            <a:solidFill>
              <a:schemeClr val="tx1"/>
            </a:solidFill>
            <a:round/>
            <a:headEnd/>
            <a:tailEnd type="triangle" w="med" len="med"/>
          </a:ln>
        </p:spPr>
        <p:txBody>
          <a:bodyPr/>
          <a:lstStyle/>
          <a:p>
            <a:endParaRPr lang="en-US"/>
          </a:p>
        </p:txBody>
      </p:sp>
      <p:sp>
        <p:nvSpPr>
          <p:cNvPr id="42031" name="Text Box 71"/>
          <p:cNvSpPr txBox="1">
            <a:spLocks noChangeArrowheads="1"/>
          </p:cNvSpPr>
          <p:nvPr/>
        </p:nvSpPr>
        <p:spPr bwMode="auto">
          <a:xfrm>
            <a:off x="1325563" y="4505325"/>
            <a:ext cx="1778000" cy="336550"/>
          </a:xfrm>
          <a:prstGeom prst="rect">
            <a:avLst/>
          </a:prstGeom>
          <a:noFill/>
          <a:ln w="9525">
            <a:noFill/>
            <a:miter lim="800000"/>
            <a:headEnd/>
            <a:tailEnd/>
          </a:ln>
        </p:spPr>
        <p:txBody>
          <a:bodyPr wrap="none">
            <a:spAutoFit/>
          </a:bodyPr>
          <a:lstStyle/>
          <a:p>
            <a:r>
              <a:rPr lang="en-US">
                <a:latin typeface="Calibri" pitchFamily="34" charset="0"/>
              </a:rPr>
              <a:t>1. NIL into PMMA</a:t>
            </a:r>
          </a:p>
        </p:txBody>
      </p:sp>
      <p:sp>
        <p:nvSpPr>
          <p:cNvPr id="42032" name="Text Box 72"/>
          <p:cNvSpPr txBox="1">
            <a:spLocks noChangeArrowheads="1"/>
          </p:cNvSpPr>
          <p:nvPr/>
        </p:nvSpPr>
        <p:spPr bwMode="auto">
          <a:xfrm>
            <a:off x="1341438" y="6369050"/>
            <a:ext cx="2849562" cy="336550"/>
          </a:xfrm>
          <a:prstGeom prst="rect">
            <a:avLst/>
          </a:prstGeom>
          <a:noFill/>
          <a:ln w="9525">
            <a:noFill/>
            <a:miter lim="800000"/>
            <a:headEnd/>
            <a:tailEnd/>
          </a:ln>
        </p:spPr>
        <p:txBody>
          <a:bodyPr wrap="none">
            <a:spAutoFit/>
          </a:bodyPr>
          <a:lstStyle/>
          <a:p>
            <a:r>
              <a:rPr lang="en-US">
                <a:latin typeface="Calibri" pitchFamily="34" charset="0"/>
              </a:rPr>
              <a:t>2. Evaporate Ti at large angle</a:t>
            </a:r>
          </a:p>
        </p:txBody>
      </p:sp>
      <p:sp>
        <p:nvSpPr>
          <p:cNvPr id="42033" name="Text Box 73"/>
          <p:cNvSpPr txBox="1">
            <a:spLocks noChangeArrowheads="1"/>
          </p:cNvSpPr>
          <p:nvPr/>
        </p:nvSpPr>
        <p:spPr bwMode="auto">
          <a:xfrm>
            <a:off x="4999038" y="4505325"/>
            <a:ext cx="1866900" cy="369888"/>
          </a:xfrm>
          <a:prstGeom prst="rect">
            <a:avLst/>
          </a:prstGeom>
          <a:noFill/>
          <a:ln w="9525">
            <a:noFill/>
            <a:miter lim="800000"/>
            <a:headEnd/>
            <a:tailEnd/>
          </a:ln>
        </p:spPr>
        <p:txBody>
          <a:bodyPr wrap="none">
            <a:spAutoFit/>
          </a:bodyPr>
          <a:lstStyle/>
          <a:p>
            <a:r>
              <a:rPr lang="en-US">
                <a:latin typeface="Calibri" pitchFamily="34" charset="0"/>
              </a:rPr>
              <a:t>3. RIE etch PMMA</a:t>
            </a:r>
          </a:p>
        </p:txBody>
      </p:sp>
      <p:sp>
        <p:nvSpPr>
          <p:cNvPr id="42034" name="Text Box 74"/>
          <p:cNvSpPr txBox="1">
            <a:spLocks noChangeArrowheads="1"/>
          </p:cNvSpPr>
          <p:nvPr/>
        </p:nvSpPr>
        <p:spPr bwMode="auto">
          <a:xfrm>
            <a:off x="4999038" y="6292850"/>
            <a:ext cx="2773362" cy="336550"/>
          </a:xfrm>
          <a:prstGeom prst="rect">
            <a:avLst/>
          </a:prstGeom>
          <a:noFill/>
          <a:ln w="9525">
            <a:noFill/>
            <a:miter lim="800000"/>
            <a:headEnd/>
            <a:tailEnd/>
          </a:ln>
        </p:spPr>
        <p:txBody>
          <a:bodyPr wrap="none">
            <a:spAutoFit/>
          </a:bodyPr>
          <a:lstStyle/>
          <a:p>
            <a:r>
              <a:rPr lang="en-US">
                <a:latin typeface="Calibri" pitchFamily="34" charset="0"/>
              </a:rPr>
              <a:t>4. Evaporate and liftoff metal</a:t>
            </a:r>
          </a:p>
        </p:txBody>
      </p:sp>
      <p:grpSp>
        <p:nvGrpSpPr>
          <p:cNvPr id="2" name="Group 78"/>
          <p:cNvGrpSpPr>
            <a:grpSpLocks/>
          </p:cNvGrpSpPr>
          <p:nvPr/>
        </p:nvGrpSpPr>
        <p:grpSpPr bwMode="auto">
          <a:xfrm>
            <a:off x="762000" y="533400"/>
            <a:ext cx="7250113" cy="2206625"/>
            <a:chOff x="480" y="386"/>
            <a:chExt cx="4567" cy="1390"/>
          </a:xfrm>
        </p:grpSpPr>
        <p:sp>
          <p:nvSpPr>
            <p:cNvPr id="23606" name="AutoShape 3"/>
            <p:cNvSpPr>
              <a:spLocks noChangeAspect="1" noChangeArrowheads="1"/>
            </p:cNvSpPr>
            <p:nvPr/>
          </p:nvSpPr>
          <p:spPr bwMode="auto">
            <a:xfrm>
              <a:off x="2396" y="616"/>
              <a:ext cx="2651" cy="1160"/>
            </a:xfrm>
            <a:prstGeom prst="cube">
              <a:avLst>
                <a:gd name="adj" fmla="val 83037"/>
              </a:avLst>
            </a:prstGeom>
            <a:solidFill>
              <a:srgbClr val="0000FF"/>
            </a:solidFill>
            <a:ln w="9525">
              <a:solidFill>
                <a:schemeClr val="tx1"/>
              </a:solidFill>
              <a:miter lim="800000"/>
              <a:headEnd/>
              <a:tailEnd/>
            </a:ln>
          </p:spPr>
          <p:txBody>
            <a:bodyPr anchor="ctr"/>
            <a:lstStyle/>
            <a:p>
              <a:endParaRPr lang="en-US">
                <a:latin typeface="Calibri" pitchFamily="34" charset="0"/>
              </a:endParaRPr>
            </a:p>
          </p:txBody>
        </p:sp>
        <p:sp>
          <p:nvSpPr>
            <p:cNvPr id="23607" name="Freeform 4"/>
            <p:cNvSpPr>
              <a:spLocks noChangeAspect="1"/>
            </p:cNvSpPr>
            <p:nvPr/>
          </p:nvSpPr>
          <p:spPr bwMode="auto">
            <a:xfrm>
              <a:off x="3391" y="1026"/>
              <a:ext cx="855" cy="250"/>
            </a:xfrm>
            <a:custGeom>
              <a:avLst/>
              <a:gdLst>
                <a:gd name="T0" fmla="*/ 0 w 248"/>
                <a:gd name="T1" fmla="*/ 22161525 h 72"/>
                <a:gd name="T2" fmla="*/ 80148701 w 248"/>
                <a:gd name="T3" fmla="*/ 63678556 h 72"/>
                <a:gd name="T4" fmla="*/ 202833145 w 248"/>
                <a:gd name="T5" fmla="*/ 0 h 72"/>
                <a:gd name="T6" fmla="*/ 0 w 248"/>
                <a:gd name="T7" fmla="*/ 22161525 h 72"/>
                <a:gd name="T8" fmla="*/ 0 60000 65536"/>
                <a:gd name="T9" fmla="*/ 0 60000 65536"/>
                <a:gd name="T10" fmla="*/ 0 60000 65536"/>
                <a:gd name="T11" fmla="*/ 0 60000 65536"/>
                <a:gd name="T12" fmla="*/ 0 w 248"/>
                <a:gd name="T13" fmla="*/ 0 h 72"/>
                <a:gd name="T14" fmla="*/ 248 w 248"/>
                <a:gd name="T15" fmla="*/ 72 h 72"/>
              </a:gdLst>
              <a:ahLst/>
              <a:cxnLst>
                <a:cxn ang="T8">
                  <a:pos x="T0" y="T1"/>
                </a:cxn>
                <a:cxn ang="T9">
                  <a:pos x="T2" y="T3"/>
                </a:cxn>
                <a:cxn ang="T10">
                  <a:pos x="T4" y="T5"/>
                </a:cxn>
                <a:cxn ang="T11">
                  <a:pos x="T6" y="T7"/>
                </a:cxn>
              </a:cxnLst>
              <a:rect l="T12" t="T13" r="T14" b="T15"/>
              <a:pathLst>
                <a:path w="248" h="72">
                  <a:moveTo>
                    <a:pt x="0" y="25"/>
                  </a:moveTo>
                  <a:lnTo>
                    <a:pt x="98" y="72"/>
                  </a:lnTo>
                  <a:lnTo>
                    <a:pt x="248" y="0"/>
                  </a:lnTo>
                  <a:lnTo>
                    <a:pt x="0" y="25"/>
                  </a:lnTo>
                  <a:close/>
                </a:path>
              </a:pathLst>
            </a:custGeom>
            <a:solidFill>
              <a:srgbClr val="FFFFFF"/>
            </a:solidFill>
            <a:ln w="9525">
              <a:solidFill>
                <a:srgbClr val="000000"/>
              </a:solidFill>
              <a:prstDash val="dash"/>
              <a:round/>
              <a:headEnd/>
              <a:tailEnd/>
            </a:ln>
          </p:spPr>
          <p:txBody>
            <a:bodyPr/>
            <a:lstStyle/>
            <a:p>
              <a:endParaRPr lang="en-US"/>
            </a:p>
          </p:txBody>
        </p:sp>
        <p:sp>
          <p:nvSpPr>
            <p:cNvPr id="23608" name="AutoShape 5"/>
            <p:cNvSpPr>
              <a:spLocks noChangeAspect="1" noChangeArrowheads="1"/>
            </p:cNvSpPr>
            <p:nvPr/>
          </p:nvSpPr>
          <p:spPr bwMode="auto">
            <a:xfrm>
              <a:off x="3225" y="1113"/>
              <a:ext cx="661" cy="165"/>
            </a:xfrm>
            <a:prstGeom prst="parallelogram">
              <a:avLst>
                <a:gd name="adj" fmla="val 100152"/>
              </a:avLst>
            </a:prstGeom>
            <a:solidFill>
              <a:srgbClr val="FF6600">
                <a:alpha val="50195"/>
              </a:srgbClr>
            </a:solidFill>
            <a:ln w="9525">
              <a:solidFill>
                <a:srgbClr val="000000"/>
              </a:solidFill>
              <a:miter lim="800000"/>
              <a:headEnd/>
              <a:tailEnd/>
            </a:ln>
          </p:spPr>
          <p:txBody>
            <a:bodyPr anchor="ctr"/>
            <a:lstStyle/>
            <a:p>
              <a:endParaRPr lang="en-US">
                <a:latin typeface="Calibri" pitchFamily="34" charset="0"/>
              </a:endParaRPr>
            </a:p>
          </p:txBody>
        </p:sp>
        <p:sp>
          <p:nvSpPr>
            <p:cNvPr id="23609" name="AutoShape 6"/>
            <p:cNvSpPr>
              <a:spLocks noChangeAspect="1" noChangeArrowheads="1"/>
            </p:cNvSpPr>
            <p:nvPr/>
          </p:nvSpPr>
          <p:spPr bwMode="auto">
            <a:xfrm>
              <a:off x="3391" y="782"/>
              <a:ext cx="495" cy="331"/>
            </a:xfrm>
            <a:prstGeom prst="triangle">
              <a:avLst>
                <a:gd name="adj" fmla="val 31944"/>
              </a:avLst>
            </a:prstGeom>
            <a:solidFill>
              <a:srgbClr val="FF6600">
                <a:alpha val="50195"/>
              </a:srgbClr>
            </a:solidFill>
            <a:ln w="9525">
              <a:solidFill>
                <a:srgbClr val="000000"/>
              </a:solidFill>
              <a:miter lim="800000"/>
              <a:headEnd/>
              <a:tailEnd/>
            </a:ln>
          </p:spPr>
          <p:txBody>
            <a:bodyPr anchor="ctr"/>
            <a:lstStyle/>
            <a:p>
              <a:endParaRPr lang="en-US">
                <a:latin typeface="Calibri" pitchFamily="34" charset="0"/>
              </a:endParaRPr>
            </a:p>
          </p:txBody>
        </p:sp>
        <p:sp>
          <p:nvSpPr>
            <p:cNvPr id="23610" name="AutoShape 7"/>
            <p:cNvSpPr>
              <a:spLocks noChangeAspect="1" noChangeArrowheads="1"/>
            </p:cNvSpPr>
            <p:nvPr/>
          </p:nvSpPr>
          <p:spPr bwMode="auto">
            <a:xfrm>
              <a:off x="3225" y="782"/>
              <a:ext cx="496" cy="496"/>
            </a:xfrm>
            <a:prstGeom prst="triangle">
              <a:avLst>
                <a:gd name="adj" fmla="val 66667"/>
              </a:avLst>
            </a:prstGeom>
            <a:solidFill>
              <a:srgbClr val="FF6600">
                <a:alpha val="50195"/>
              </a:srgbClr>
            </a:solidFill>
            <a:ln w="9525">
              <a:solidFill>
                <a:srgbClr val="000000"/>
              </a:solidFill>
              <a:miter lim="800000"/>
              <a:headEnd/>
              <a:tailEnd/>
            </a:ln>
          </p:spPr>
          <p:txBody>
            <a:bodyPr anchor="ctr"/>
            <a:lstStyle/>
            <a:p>
              <a:endParaRPr lang="en-US">
                <a:latin typeface="Calibri" pitchFamily="34" charset="0"/>
              </a:endParaRPr>
            </a:p>
          </p:txBody>
        </p:sp>
        <p:sp>
          <p:nvSpPr>
            <p:cNvPr id="23611" name="Freeform 9"/>
            <p:cNvSpPr>
              <a:spLocks noChangeAspect="1"/>
            </p:cNvSpPr>
            <p:nvPr/>
          </p:nvSpPr>
          <p:spPr bwMode="auto">
            <a:xfrm>
              <a:off x="3653" y="1067"/>
              <a:ext cx="72" cy="211"/>
            </a:xfrm>
            <a:custGeom>
              <a:avLst/>
              <a:gdLst>
                <a:gd name="T0" fmla="*/ 0 w 84"/>
                <a:gd name="T1" fmla="*/ 0 h 245"/>
                <a:gd name="T2" fmla="*/ 15 w 84"/>
                <a:gd name="T3" fmla="*/ 47 h 245"/>
                <a:gd name="T4" fmla="*/ 0 60000 65536"/>
                <a:gd name="T5" fmla="*/ 0 60000 65536"/>
                <a:gd name="T6" fmla="*/ 0 w 84"/>
                <a:gd name="T7" fmla="*/ 0 h 245"/>
                <a:gd name="T8" fmla="*/ 84 w 84"/>
                <a:gd name="T9" fmla="*/ 245 h 245"/>
              </a:gdLst>
              <a:ahLst/>
              <a:cxnLst>
                <a:cxn ang="T4">
                  <a:pos x="T0" y="T1"/>
                </a:cxn>
                <a:cxn ang="T5">
                  <a:pos x="T2" y="T3"/>
                </a:cxn>
              </a:cxnLst>
              <a:rect l="T6" t="T7" r="T8" b="T9"/>
              <a:pathLst>
                <a:path w="84" h="245">
                  <a:moveTo>
                    <a:pt x="0" y="0"/>
                  </a:moveTo>
                  <a:lnTo>
                    <a:pt x="84" y="245"/>
                  </a:lnTo>
                </a:path>
              </a:pathLst>
            </a:custGeom>
            <a:noFill/>
            <a:ln w="9525">
              <a:solidFill>
                <a:srgbClr val="000000"/>
              </a:solidFill>
              <a:round/>
              <a:headEnd/>
              <a:tailEnd/>
            </a:ln>
          </p:spPr>
          <p:txBody>
            <a:bodyPr/>
            <a:lstStyle/>
            <a:p>
              <a:endParaRPr lang="en-US"/>
            </a:p>
          </p:txBody>
        </p:sp>
        <p:sp>
          <p:nvSpPr>
            <p:cNvPr id="23612" name="Line 10"/>
            <p:cNvSpPr>
              <a:spLocks noChangeAspect="1" noChangeShapeType="1"/>
            </p:cNvSpPr>
            <p:nvPr/>
          </p:nvSpPr>
          <p:spPr bwMode="auto">
            <a:xfrm>
              <a:off x="3391" y="1113"/>
              <a:ext cx="330" cy="165"/>
            </a:xfrm>
            <a:prstGeom prst="line">
              <a:avLst/>
            </a:prstGeom>
            <a:noFill/>
            <a:ln w="9525">
              <a:solidFill>
                <a:srgbClr val="000000"/>
              </a:solidFill>
              <a:prstDash val="dash"/>
              <a:round/>
              <a:headEnd/>
              <a:tailEnd/>
            </a:ln>
          </p:spPr>
          <p:txBody>
            <a:bodyPr/>
            <a:lstStyle/>
            <a:p>
              <a:endParaRPr lang="en-US"/>
            </a:p>
          </p:txBody>
        </p:sp>
        <p:sp>
          <p:nvSpPr>
            <p:cNvPr id="23613" name="Freeform 11"/>
            <p:cNvSpPr>
              <a:spLocks noChangeAspect="1"/>
            </p:cNvSpPr>
            <p:nvPr/>
          </p:nvSpPr>
          <p:spPr bwMode="auto">
            <a:xfrm>
              <a:off x="3391" y="1068"/>
              <a:ext cx="441" cy="45"/>
            </a:xfrm>
            <a:custGeom>
              <a:avLst/>
              <a:gdLst>
                <a:gd name="T0" fmla="*/ 0 w 128"/>
                <a:gd name="T1" fmla="*/ 11130612 h 13"/>
                <a:gd name="T2" fmla="*/ 103890207 w 128"/>
                <a:gd name="T3" fmla="*/ 0 h 13"/>
                <a:gd name="T4" fmla="*/ 0 60000 65536"/>
                <a:gd name="T5" fmla="*/ 0 60000 65536"/>
                <a:gd name="T6" fmla="*/ 0 w 128"/>
                <a:gd name="T7" fmla="*/ 0 h 13"/>
                <a:gd name="T8" fmla="*/ 128 w 128"/>
                <a:gd name="T9" fmla="*/ 13 h 13"/>
              </a:gdLst>
              <a:ahLst/>
              <a:cxnLst>
                <a:cxn ang="T4">
                  <a:pos x="T0" y="T1"/>
                </a:cxn>
                <a:cxn ang="T5">
                  <a:pos x="T2" y="T3"/>
                </a:cxn>
              </a:cxnLst>
              <a:rect l="T6" t="T7" r="T8" b="T9"/>
              <a:pathLst>
                <a:path w="128" h="13">
                  <a:moveTo>
                    <a:pt x="0" y="13"/>
                  </a:moveTo>
                  <a:lnTo>
                    <a:pt x="128" y="0"/>
                  </a:lnTo>
                </a:path>
              </a:pathLst>
            </a:custGeom>
            <a:noFill/>
            <a:ln w="9525">
              <a:solidFill>
                <a:srgbClr val="000000"/>
              </a:solidFill>
              <a:prstDash val="dash"/>
              <a:round/>
              <a:headEnd/>
              <a:tailEnd/>
            </a:ln>
          </p:spPr>
          <p:txBody>
            <a:bodyPr/>
            <a:lstStyle/>
            <a:p>
              <a:endParaRPr lang="en-US"/>
            </a:p>
          </p:txBody>
        </p:sp>
        <p:sp>
          <p:nvSpPr>
            <p:cNvPr id="23614" name="Text Box 12"/>
            <p:cNvSpPr txBox="1">
              <a:spLocks noChangeAspect="1" noChangeArrowheads="1"/>
            </p:cNvSpPr>
            <p:nvPr/>
          </p:nvSpPr>
          <p:spPr bwMode="auto">
            <a:xfrm>
              <a:off x="1947" y="386"/>
              <a:ext cx="1173" cy="414"/>
            </a:xfrm>
            <a:prstGeom prst="rect">
              <a:avLst/>
            </a:prstGeom>
            <a:solidFill>
              <a:schemeClr val="bg1"/>
            </a:solidFill>
            <a:ln w="9525">
              <a:noFill/>
              <a:miter lim="800000"/>
              <a:headEnd/>
              <a:tailEnd/>
            </a:ln>
          </p:spPr>
          <p:txBody>
            <a:bodyPr/>
            <a:lstStyle/>
            <a:p>
              <a:r>
                <a:rPr lang="en-US">
                  <a:solidFill>
                    <a:srgbClr val="000066"/>
                  </a:solidFill>
                  <a:latin typeface="Calibri" pitchFamily="34" charset="0"/>
                </a:rPr>
                <a:t>Direction of angle evaporation of Ti</a:t>
              </a:r>
            </a:p>
          </p:txBody>
        </p:sp>
        <p:sp>
          <p:nvSpPr>
            <p:cNvPr id="23615" name="Freeform 8"/>
            <p:cNvSpPr>
              <a:spLocks noChangeAspect="1"/>
            </p:cNvSpPr>
            <p:nvPr/>
          </p:nvSpPr>
          <p:spPr bwMode="auto">
            <a:xfrm>
              <a:off x="2976" y="590"/>
              <a:ext cx="1219" cy="409"/>
            </a:xfrm>
            <a:custGeom>
              <a:avLst/>
              <a:gdLst>
                <a:gd name="T0" fmla="*/ 0 w 1480"/>
                <a:gd name="T1" fmla="*/ 0 h 498"/>
                <a:gd name="T2" fmla="*/ 175 w 1480"/>
                <a:gd name="T3" fmla="*/ 57 h 498"/>
                <a:gd name="T4" fmla="*/ 0 60000 65536"/>
                <a:gd name="T5" fmla="*/ 0 60000 65536"/>
                <a:gd name="T6" fmla="*/ 0 w 1480"/>
                <a:gd name="T7" fmla="*/ 0 h 498"/>
                <a:gd name="T8" fmla="*/ 1480 w 1480"/>
                <a:gd name="T9" fmla="*/ 498 h 498"/>
              </a:gdLst>
              <a:ahLst/>
              <a:cxnLst>
                <a:cxn ang="T4">
                  <a:pos x="T0" y="T1"/>
                </a:cxn>
                <a:cxn ang="T5">
                  <a:pos x="T2" y="T3"/>
                </a:cxn>
              </a:cxnLst>
              <a:rect l="T6" t="T7" r="T8" b="T9"/>
              <a:pathLst>
                <a:path w="1480" h="498">
                  <a:moveTo>
                    <a:pt x="0" y="0"/>
                  </a:moveTo>
                  <a:lnTo>
                    <a:pt x="1480" y="498"/>
                  </a:lnTo>
                </a:path>
              </a:pathLst>
            </a:custGeom>
            <a:noFill/>
            <a:ln w="19050">
              <a:solidFill>
                <a:srgbClr val="FF0000"/>
              </a:solidFill>
              <a:round/>
              <a:headEnd/>
              <a:tailEnd type="triangle" w="sm" len="med"/>
            </a:ln>
          </p:spPr>
          <p:txBody>
            <a:bodyPr/>
            <a:lstStyle/>
            <a:p>
              <a:endParaRPr lang="en-US"/>
            </a:p>
          </p:txBody>
        </p:sp>
        <p:sp>
          <p:nvSpPr>
            <p:cNvPr id="23616" name="Text Box 77"/>
            <p:cNvSpPr txBox="1">
              <a:spLocks noChangeArrowheads="1"/>
            </p:cNvSpPr>
            <p:nvPr/>
          </p:nvSpPr>
          <p:spPr bwMode="auto">
            <a:xfrm>
              <a:off x="480" y="864"/>
              <a:ext cx="2256" cy="366"/>
            </a:xfrm>
            <a:prstGeom prst="rect">
              <a:avLst/>
            </a:prstGeom>
            <a:solidFill>
              <a:schemeClr val="bg1"/>
            </a:solidFill>
            <a:ln w="9525">
              <a:noFill/>
              <a:miter lim="800000"/>
              <a:headEnd/>
              <a:tailEnd/>
            </a:ln>
          </p:spPr>
          <p:txBody>
            <a:bodyPr>
              <a:spAutoFit/>
            </a:bodyPr>
            <a:lstStyle/>
            <a:p>
              <a:r>
                <a:rPr lang="en-US">
                  <a:solidFill>
                    <a:srgbClr val="000066"/>
                  </a:solidFill>
                  <a:latin typeface="Calibri" pitchFamily="34" charset="0"/>
                </a:rPr>
                <a:t>PMMA pyramid by NIL with a mold having inverse-pyramid-shaped hole</a:t>
              </a:r>
            </a:p>
          </p:txBody>
        </p:sp>
        <p:sp>
          <p:nvSpPr>
            <p:cNvPr id="23617" name="Line 75"/>
            <p:cNvSpPr>
              <a:spLocks noChangeShapeType="1"/>
            </p:cNvSpPr>
            <p:nvPr/>
          </p:nvSpPr>
          <p:spPr bwMode="auto">
            <a:xfrm>
              <a:off x="2640" y="1008"/>
              <a:ext cx="912" cy="0"/>
            </a:xfrm>
            <a:prstGeom prst="line">
              <a:avLst/>
            </a:prstGeom>
            <a:noFill/>
            <a:ln w="19050">
              <a:solidFill>
                <a:schemeClr val="tx1"/>
              </a:solidFill>
              <a:round/>
              <a:headEnd/>
              <a:tailEnd type="triangle" w="med" len="med"/>
            </a:ln>
          </p:spPr>
          <p:txBody>
            <a:bodyPr/>
            <a:lstStyle/>
            <a:p>
              <a:endParaRPr lang="en-US"/>
            </a:p>
          </p:txBody>
        </p:sp>
      </p:grpSp>
      <p:cxnSp>
        <p:nvCxnSpPr>
          <p:cNvPr id="66" name="Straight Connector 65"/>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7" name="Slide Number Placeholder 66"/>
          <p:cNvSpPr>
            <a:spLocks noGrp="1"/>
          </p:cNvSpPr>
          <p:nvPr>
            <p:ph type="sldNum" sz="quarter" idx="12"/>
          </p:nvPr>
        </p:nvSpPr>
        <p:spPr/>
        <p:txBody>
          <a:bodyPr/>
          <a:lstStyle/>
          <a:p>
            <a:pPr>
              <a:defRPr/>
            </a:pPr>
            <a:fld id="{EFEB1F42-185C-4465-85A5-FEC65EAD61B4}"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6" descr="70529_02"/>
          <p:cNvPicPr>
            <a:picLocks noChangeAspect="1" noChangeArrowheads="1"/>
          </p:cNvPicPr>
          <p:nvPr/>
        </p:nvPicPr>
        <p:blipFill>
          <a:blip r:embed="rId2" cstate="print">
            <a:lum bright="6000"/>
          </a:blip>
          <a:srcRect/>
          <a:stretch>
            <a:fillRect/>
          </a:stretch>
        </p:blipFill>
        <p:spPr bwMode="auto">
          <a:xfrm>
            <a:off x="4572000" y="1828800"/>
            <a:ext cx="4046538" cy="3033713"/>
          </a:xfrm>
          <a:prstGeom prst="rect">
            <a:avLst/>
          </a:prstGeom>
          <a:noFill/>
          <a:ln w="9525">
            <a:noFill/>
            <a:miter lim="800000"/>
            <a:headEnd/>
            <a:tailEnd/>
          </a:ln>
        </p:spPr>
      </p:pic>
      <p:sp>
        <p:nvSpPr>
          <p:cNvPr id="24579" name="Text Box 27"/>
          <p:cNvSpPr txBox="1">
            <a:spLocks noChangeArrowheads="1"/>
          </p:cNvSpPr>
          <p:nvPr/>
        </p:nvSpPr>
        <p:spPr bwMode="auto">
          <a:xfrm>
            <a:off x="4868863" y="4876800"/>
            <a:ext cx="3629025" cy="677863"/>
          </a:xfrm>
          <a:prstGeom prst="rect">
            <a:avLst/>
          </a:prstGeom>
          <a:noFill/>
          <a:ln w="19050">
            <a:noFill/>
            <a:miter lim="800000"/>
            <a:headEnd/>
            <a:tailEnd/>
          </a:ln>
        </p:spPr>
        <p:txBody>
          <a:bodyPr wrap="none">
            <a:spAutoFit/>
          </a:bodyPr>
          <a:lstStyle/>
          <a:p>
            <a:pPr algn="ctr"/>
            <a:r>
              <a:rPr lang="en-US" sz="2000">
                <a:solidFill>
                  <a:srgbClr val="0033CC"/>
                </a:solidFill>
                <a:latin typeface="Calibri" pitchFamily="34" charset="0"/>
              </a:rPr>
              <a:t>SEM image of the mold</a:t>
            </a:r>
          </a:p>
          <a:p>
            <a:pPr algn="ctr"/>
            <a:r>
              <a:rPr lang="en-US">
                <a:solidFill>
                  <a:srgbClr val="0033CC"/>
                </a:solidFill>
                <a:latin typeface="Calibri" pitchFamily="34" charset="0"/>
              </a:rPr>
              <a:t>(SEM: scanning electron microscopy)</a:t>
            </a:r>
          </a:p>
        </p:txBody>
      </p:sp>
      <p:sp>
        <p:nvSpPr>
          <p:cNvPr id="24580" name="Text Box 30"/>
          <p:cNvSpPr txBox="1">
            <a:spLocks noChangeArrowheads="1"/>
          </p:cNvSpPr>
          <p:nvPr/>
        </p:nvSpPr>
        <p:spPr bwMode="auto">
          <a:xfrm>
            <a:off x="1905000" y="0"/>
            <a:ext cx="5181600" cy="954088"/>
          </a:xfrm>
          <a:prstGeom prst="rect">
            <a:avLst/>
          </a:prstGeom>
          <a:solidFill>
            <a:schemeClr val="bg1"/>
          </a:solidFill>
          <a:ln w="9525">
            <a:noFill/>
            <a:miter lim="800000"/>
            <a:headEnd/>
            <a:tailEnd/>
          </a:ln>
        </p:spPr>
        <p:txBody>
          <a:bodyPr>
            <a:spAutoFit/>
          </a:bodyPr>
          <a:lstStyle/>
          <a:p>
            <a:pPr algn="ctr"/>
            <a:r>
              <a:rPr lang="en-US" sz="2800">
                <a:solidFill>
                  <a:srgbClr val="0033CC"/>
                </a:solidFill>
                <a:latin typeface="Calibri" pitchFamily="34" charset="0"/>
              </a:rPr>
              <a:t>Fabrication of mold with inverse-pyramid-shaped hole array</a:t>
            </a:r>
          </a:p>
        </p:txBody>
      </p:sp>
      <p:grpSp>
        <p:nvGrpSpPr>
          <p:cNvPr id="2" name="Group 59"/>
          <p:cNvGrpSpPr>
            <a:grpSpLocks/>
          </p:cNvGrpSpPr>
          <p:nvPr/>
        </p:nvGrpSpPr>
        <p:grpSpPr bwMode="auto">
          <a:xfrm>
            <a:off x="541338" y="2816225"/>
            <a:ext cx="3268662" cy="1495425"/>
            <a:chOff x="341" y="1774"/>
            <a:chExt cx="2059" cy="942"/>
          </a:xfrm>
        </p:grpSpPr>
        <p:sp>
          <p:nvSpPr>
            <p:cNvPr id="24594" name="Rectangle 14"/>
            <p:cNvSpPr>
              <a:spLocks noChangeAspect="1" noChangeArrowheads="1"/>
            </p:cNvSpPr>
            <p:nvPr/>
          </p:nvSpPr>
          <p:spPr bwMode="auto">
            <a:xfrm>
              <a:off x="341" y="2235"/>
              <a:ext cx="2059" cy="481"/>
            </a:xfrm>
            <a:prstGeom prst="rect">
              <a:avLst/>
            </a:prstGeom>
            <a:solidFill>
              <a:srgbClr val="000080"/>
            </a:solidFill>
            <a:ln w="9525">
              <a:solidFill>
                <a:srgbClr val="000000"/>
              </a:solidFill>
              <a:miter lim="800000"/>
              <a:headEnd/>
              <a:tailEnd/>
            </a:ln>
          </p:spPr>
          <p:txBody>
            <a:bodyPr wrap="none" anchor="ctr"/>
            <a:lstStyle/>
            <a:p>
              <a:pPr algn="ctr"/>
              <a:endParaRPr lang="en-CA" sz="2000">
                <a:solidFill>
                  <a:schemeClr val="bg1"/>
                </a:solidFill>
                <a:latin typeface="Calibri" pitchFamily="34" charset="0"/>
              </a:endParaRPr>
            </a:p>
          </p:txBody>
        </p:sp>
        <p:sp>
          <p:nvSpPr>
            <p:cNvPr id="24595" name="Rectangle 15"/>
            <p:cNvSpPr>
              <a:spLocks noChangeAspect="1" noChangeArrowheads="1"/>
            </p:cNvSpPr>
            <p:nvPr/>
          </p:nvSpPr>
          <p:spPr bwMode="auto">
            <a:xfrm>
              <a:off x="341" y="2130"/>
              <a:ext cx="2059" cy="105"/>
            </a:xfrm>
            <a:prstGeom prst="rect">
              <a:avLst/>
            </a:prstGeom>
            <a:solidFill>
              <a:srgbClr val="993300"/>
            </a:solidFill>
            <a:ln w="9525">
              <a:solidFill>
                <a:srgbClr val="993300"/>
              </a:solidFill>
              <a:miter lim="800000"/>
              <a:headEnd/>
              <a:tailEnd/>
            </a:ln>
          </p:spPr>
          <p:txBody>
            <a:bodyPr wrap="none" anchor="ctr"/>
            <a:lstStyle/>
            <a:p>
              <a:pPr algn="ctr"/>
              <a:endParaRPr lang="en-CA" sz="2000">
                <a:latin typeface="Calibri" pitchFamily="34" charset="0"/>
              </a:endParaRPr>
            </a:p>
          </p:txBody>
        </p:sp>
        <p:sp>
          <p:nvSpPr>
            <p:cNvPr id="24596" name="Rectangle 17"/>
            <p:cNvSpPr>
              <a:spLocks noChangeArrowheads="1"/>
            </p:cNvSpPr>
            <p:nvPr/>
          </p:nvSpPr>
          <p:spPr bwMode="auto">
            <a:xfrm>
              <a:off x="677" y="2130"/>
              <a:ext cx="240" cy="105"/>
            </a:xfrm>
            <a:prstGeom prst="rect">
              <a:avLst/>
            </a:prstGeom>
            <a:solidFill>
              <a:srgbClr val="FFFFFF"/>
            </a:solidFill>
            <a:ln w="9525">
              <a:solidFill>
                <a:srgbClr val="FFFFFF"/>
              </a:solidFill>
              <a:miter lim="800000"/>
              <a:headEnd/>
              <a:tailEnd/>
            </a:ln>
          </p:spPr>
          <p:txBody>
            <a:bodyPr wrap="none" anchor="ctr"/>
            <a:lstStyle/>
            <a:p>
              <a:endParaRPr lang="en-US">
                <a:latin typeface="Calibri" pitchFamily="34" charset="0"/>
              </a:endParaRPr>
            </a:p>
          </p:txBody>
        </p:sp>
        <p:sp>
          <p:nvSpPr>
            <p:cNvPr id="24597" name="Rectangle 18"/>
            <p:cNvSpPr>
              <a:spLocks noChangeArrowheads="1"/>
            </p:cNvSpPr>
            <p:nvPr/>
          </p:nvSpPr>
          <p:spPr bwMode="auto">
            <a:xfrm>
              <a:off x="1253" y="2130"/>
              <a:ext cx="240" cy="105"/>
            </a:xfrm>
            <a:prstGeom prst="rect">
              <a:avLst/>
            </a:prstGeom>
            <a:solidFill>
              <a:srgbClr val="FFFFFF"/>
            </a:solidFill>
            <a:ln w="9525">
              <a:solidFill>
                <a:srgbClr val="FFFFFF"/>
              </a:solidFill>
              <a:miter lim="800000"/>
              <a:headEnd/>
              <a:tailEnd/>
            </a:ln>
          </p:spPr>
          <p:txBody>
            <a:bodyPr wrap="none" anchor="ctr"/>
            <a:lstStyle/>
            <a:p>
              <a:endParaRPr lang="en-US">
                <a:latin typeface="Calibri" pitchFamily="34" charset="0"/>
              </a:endParaRPr>
            </a:p>
          </p:txBody>
        </p:sp>
        <p:sp>
          <p:nvSpPr>
            <p:cNvPr id="24598" name="Rectangle 19"/>
            <p:cNvSpPr>
              <a:spLocks noChangeArrowheads="1"/>
            </p:cNvSpPr>
            <p:nvPr/>
          </p:nvSpPr>
          <p:spPr bwMode="auto">
            <a:xfrm>
              <a:off x="1829" y="2130"/>
              <a:ext cx="240" cy="105"/>
            </a:xfrm>
            <a:prstGeom prst="rect">
              <a:avLst/>
            </a:prstGeom>
            <a:solidFill>
              <a:srgbClr val="FFFFFF"/>
            </a:solidFill>
            <a:ln w="9525">
              <a:solidFill>
                <a:srgbClr val="FFFFFF"/>
              </a:solidFill>
              <a:miter lim="800000"/>
              <a:headEnd/>
              <a:tailEnd/>
            </a:ln>
          </p:spPr>
          <p:txBody>
            <a:bodyPr wrap="none" anchor="ctr"/>
            <a:lstStyle/>
            <a:p>
              <a:endParaRPr lang="en-US">
                <a:latin typeface="Calibri" pitchFamily="34" charset="0"/>
              </a:endParaRPr>
            </a:p>
          </p:txBody>
        </p:sp>
        <p:sp>
          <p:nvSpPr>
            <p:cNvPr id="24599" name="AutoShape 22"/>
            <p:cNvSpPr>
              <a:spLocks noChangeArrowheads="1"/>
            </p:cNvSpPr>
            <p:nvPr/>
          </p:nvSpPr>
          <p:spPr bwMode="auto">
            <a:xfrm rot="10800000">
              <a:off x="676" y="2239"/>
              <a:ext cx="240" cy="150"/>
            </a:xfrm>
            <a:prstGeom prst="triangle">
              <a:avLst>
                <a:gd name="adj" fmla="val 50000"/>
              </a:avLst>
            </a:prstGeom>
            <a:solidFill>
              <a:srgbClr val="FFFFFF"/>
            </a:solidFill>
            <a:ln w="9525">
              <a:solidFill>
                <a:srgbClr val="FFFFFF"/>
              </a:solidFill>
              <a:miter lim="800000"/>
              <a:headEnd/>
              <a:tailEnd/>
            </a:ln>
          </p:spPr>
          <p:txBody>
            <a:bodyPr wrap="none" anchor="ctr"/>
            <a:lstStyle/>
            <a:p>
              <a:endParaRPr lang="en-US">
                <a:latin typeface="Calibri" pitchFamily="34" charset="0"/>
              </a:endParaRPr>
            </a:p>
          </p:txBody>
        </p:sp>
        <p:sp>
          <p:nvSpPr>
            <p:cNvPr id="24600" name="AutoShape 23"/>
            <p:cNvSpPr>
              <a:spLocks noChangeArrowheads="1"/>
            </p:cNvSpPr>
            <p:nvPr/>
          </p:nvSpPr>
          <p:spPr bwMode="auto">
            <a:xfrm rot="10800000">
              <a:off x="1252" y="2239"/>
              <a:ext cx="240" cy="150"/>
            </a:xfrm>
            <a:prstGeom prst="triangle">
              <a:avLst>
                <a:gd name="adj" fmla="val 50000"/>
              </a:avLst>
            </a:prstGeom>
            <a:solidFill>
              <a:srgbClr val="FFFFFF"/>
            </a:solidFill>
            <a:ln w="9525">
              <a:solidFill>
                <a:srgbClr val="FFFFFF"/>
              </a:solidFill>
              <a:miter lim="800000"/>
              <a:headEnd/>
              <a:tailEnd/>
            </a:ln>
          </p:spPr>
          <p:txBody>
            <a:bodyPr wrap="none" anchor="ctr"/>
            <a:lstStyle/>
            <a:p>
              <a:endParaRPr lang="en-US">
                <a:latin typeface="Calibri" pitchFamily="34" charset="0"/>
              </a:endParaRPr>
            </a:p>
          </p:txBody>
        </p:sp>
        <p:sp>
          <p:nvSpPr>
            <p:cNvPr id="24601" name="AutoShape 24"/>
            <p:cNvSpPr>
              <a:spLocks noChangeArrowheads="1"/>
            </p:cNvSpPr>
            <p:nvPr/>
          </p:nvSpPr>
          <p:spPr bwMode="auto">
            <a:xfrm rot="10800000">
              <a:off x="1828" y="2239"/>
              <a:ext cx="240" cy="150"/>
            </a:xfrm>
            <a:prstGeom prst="triangle">
              <a:avLst>
                <a:gd name="adj" fmla="val 50000"/>
              </a:avLst>
            </a:prstGeom>
            <a:solidFill>
              <a:srgbClr val="FFFFFF"/>
            </a:solidFill>
            <a:ln w="9525">
              <a:solidFill>
                <a:srgbClr val="FFFFFF"/>
              </a:solidFill>
              <a:miter lim="800000"/>
              <a:headEnd/>
              <a:tailEnd/>
            </a:ln>
          </p:spPr>
          <p:txBody>
            <a:bodyPr wrap="none" anchor="ctr"/>
            <a:lstStyle/>
            <a:p>
              <a:endParaRPr lang="en-US">
                <a:latin typeface="Calibri" pitchFamily="34" charset="0"/>
              </a:endParaRPr>
            </a:p>
          </p:txBody>
        </p:sp>
        <p:grpSp>
          <p:nvGrpSpPr>
            <p:cNvPr id="3" name="Group 36"/>
            <p:cNvGrpSpPr>
              <a:grpSpLocks/>
            </p:cNvGrpSpPr>
            <p:nvPr/>
          </p:nvGrpSpPr>
          <p:grpSpPr bwMode="auto">
            <a:xfrm>
              <a:off x="692" y="2034"/>
              <a:ext cx="192" cy="144"/>
              <a:chOff x="768" y="2640"/>
              <a:chExt cx="192" cy="144"/>
            </a:xfrm>
          </p:grpSpPr>
          <p:sp>
            <p:nvSpPr>
              <p:cNvPr id="24607" name="Line 34"/>
              <p:cNvSpPr>
                <a:spLocks noChangeShapeType="1"/>
              </p:cNvSpPr>
              <p:nvPr/>
            </p:nvSpPr>
            <p:spPr bwMode="auto">
              <a:xfrm>
                <a:off x="864" y="2640"/>
                <a:ext cx="96" cy="144"/>
              </a:xfrm>
              <a:prstGeom prst="line">
                <a:avLst/>
              </a:prstGeom>
              <a:noFill/>
              <a:ln w="9525">
                <a:solidFill>
                  <a:schemeClr val="tx1"/>
                </a:solidFill>
                <a:round/>
                <a:headEnd/>
                <a:tailEnd type="triangle" w="med" len="med"/>
              </a:ln>
            </p:spPr>
            <p:txBody>
              <a:bodyPr/>
              <a:lstStyle/>
              <a:p>
                <a:endParaRPr lang="en-US"/>
              </a:p>
            </p:txBody>
          </p:sp>
          <p:sp>
            <p:nvSpPr>
              <p:cNvPr id="24608" name="Line 35"/>
              <p:cNvSpPr>
                <a:spLocks noChangeShapeType="1"/>
              </p:cNvSpPr>
              <p:nvPr/>
            </p:nvSpPr>
            <p:spPr bwMode="auto">
              <a:xfrm flipH="1">
                <a:off x="768" y="2640"/>
                <a:ext cx="96" cy="144"/>
              </a:xfrm>
              <a:prstGeom prst="line">
                <a:avLst/>
              </a:prstGeom>
              <a:noFill/>
              <a:ln w="9525">
                <a:solidFill>
                  <a:schemeClr val="tx1"/>
                </a:solidFill>
                <a:round/>
                <a:headEnd/>
                <a:tailEnd type="triangle" w="med" len="med"/>
              </a:ln>
            </p:spPr>
            <p:txBody>
              <a:bodyPr/>
              <a:lstStyle/>
              <a:p>
                <a:endParaRPr lang="en-US"/>
              </a:p>
            </p:txBody>
          </p:sp>
        </p:grpSp>
        <p:sp>
          <p:nvSpPr>
            <p:cNvPr id="24603" name="Text Box 37"/>
            <p:cNvSpPr txBox="1">
              <a:spLocks noChangeArrowheads="1"/>
            </p:cNvSpPr>
            <p:nvPr/>
          </p:nvSpPr>
          <p:spPr bwMode="auto">
            <a:xfrm>
              <a:off x="598" y="1832"/>
              <a:ext cx="415" cy="212"/>
            </a:xfrm>
            <a:prstGeom prst="rect">
              <a:avLst/>
            </a:prstGeom>
            <a:noFill/>
            <a:ln w="9525">
              <a:noFill/>
              <a:miter lim="800000"/>
              <a:headEnd/>
              <a:tailEnd/>
            </a:ln>
          </p:spPr>
          <p:txBody>
            <a:bodyPr wrap="none">
              <a:spAutoFit/>
            </a:bodyPr>
            <a:lstStyle/>
            <a:p>
              <a:r>
                <a:rPr lang="en-US">
                  <a:latin typeface="Calibri" pitchFamily="34" charset="0"/>
                </a:rPr>
                <a:t>(111)</a:t>
              </a:r>
            </a:p>
          </p:txBody>
        </p:sp>
        <p:sp>
          <p:nvSpPr>
            <p:cNvPr id="24604" name="Text Box 41"/>
            <p:cNvSpPr txBox="1">
              <a:spLocks noChangeArrowheads="1"/>
            </p:cNvSpPr>
            <p:nvPr/>
          </p:nvSpPr>
          <p:spPr bwMode="auto">
            <a:xfrm>
              <a:off x="1073" y="2436"/>
              <a:ext cx="572" cy="212"/>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Si (100)</a:t>
              </a:r>
            </a:p>
          </p:txBody>
        </p:sp>
        <p:sp>
          <p:nvSpPr>
            <p:cNvPr id="24605" name="Line 42"/>
            <p:cNvSpPr>
              <a:spLocks noChangeShapeType="1"/>
            </p:cNvSpPr>
            <p:nvPr/>
          </p:nvSpPr>
          <p:spPr bwMode="auto">
            <a:xfrm>
              <a:off x="1637" y="1976"/>
              <a:ext cx="0" cy="144"/>
            </a:xfrm>
            <a:prstGeom prst="line">
              <a:avLst/>
            </a:prstGeom>
            <a:noFill/>
            <a:ln w="9525">
              <a:solidFill>
                <a:srgbClr val="000000"/>
              </a:solidFill>
              <a:round/>
              <a:headEnd/>
              <a:tailEnd type="triangle" w="med" len="med"/>
            </a:ln>
          </p:spPr>
          <p:txBody>
            <a:bodyPr/>
            <a:lstStyle/>
            <a:p>
              <a:endParaRPr lang="en-US"/>
            </a:p>
          </p:txBody>
        </p:sp>
        <p:sp>
          <p:nvSpPr>
            <p:cNvPr id="24606" name="Text Box 43"/>
            <p:cNvSpPr txBox="1">
              <a:spLocks noChangeArrowheads="1"/>
            </p:cNvSpPr>
            <p:nvPr/>
          </p:nvSpPr>
          <p:spPr bwMode="auto">
            <a:xfrm>
              <a:off x="1397" y="1774"/>
              <a:ext cx="720" cy="212"/>
            </a:xfrm>
            <a:prstGeom prst="rect">
              <a:avLst/>
            </a:prstGeom>
            <a:noFill/>
            <a:ln w="9525">
              <a:noFill/>
              <a:miter lim="800000"/>
              <a:headEnd/>
              <a:tailEnd/>
            </a:ln>
          </p:spPr>
          <p:txBody>
            <a:bodyPr wrap="none">
              <a:spAutoFit/>
            </a:bodyPr>
            <a:lstStyle/>
            <a:p>
              <a:r>
                <a:rPr lang="en-US">
                  <a:latin typeface="Calibri" pitchFamily="34" charset="0"/>
                </a:rPr>
                <a:t>SiO</a:t>
              </a:r>
              <a:r>
                <a:rPr lang="en-US" baseline="-25000">
                  <a:latin typeface="Calibri" pitchFamily="34" charset="0"/>
                </a:rPr>
                <a:t>2</a:t>
              </a:r>
              <a:r>
                <a:rPr lang="en-US">
                  <a:latin typeface="Calibri" pitchFamily="34" charset="0"/>
                </a:rPr>
                <a:t> mask</a:t>
              </a:r>
            </a:p>
          </p:txBody>
        </p:sp>
      </p:grpSp>
      <p:sp>
        <p:nvSpPr>
          <p:cNvPr id="24582" name="Text Box 45"/>
          <p:cNvSpPr txBox="1">
            <a:spLocks noChangeArrowheads="1"/>
          </p:cNvSpPr>
          <p:nvPr/>
        </p:nvSpPr>
        <p:spPr bwMode="auto">
          <a:xfrm>
            <a:off x="152400" y="4676775"/>
            <a:ext cx="4419600" cy="1200150"/>
          </a:xfrm>
          <a:prstGeom prst="rect">
            <a:avLst/>
          </a:prstGeom>
          <a:noFill/>
          <a:ln w="9525">
            <a:noFill/>
            <a:miter lim="800000"/>
            <a:headEnd/>
            <a:tailEnd/>
          </a:ln>
        </p:spPr>
        <p:txBody>
          <a:bodyPr>
            <a:spAutoFit/>
          </a:bodyPr>
          <a:lstStyle/>
          <a:p>
            <a:r>
              <a:rPr lang="en-US">
                <a:solidFill>
                  <a:srgbClr val="0033CC"/>
                </a:solidFill>
                <a:latin typeface="Calibri" pitchFamily="34" charset="0"/>
              </a:rPr>
              <a:t>KOH etch Si (111) direction 100 times slower than other crystalline planes. So etching will “stop” at (111) crystalline plane, forming an inverse-pyramid-shaped hole.</a:t>
            </a:r>
          </a:p>
        </p:txBody>
      </p:sp>
      <p:grpSp>
        <p:nvGrpSpPr>
          <p:cNvPr id="4" name="Group 57"/>
          <p:cNvGrpSpPr>
            <a:grpSpLocks/>
          </p:cNvGrpSpPr>
          <p:nvPr/>
        </p:nvGrpSpPr>
        <p:grpSpPr bwMode="auto">
          <a:xfrm>
            <a:off x="1066800" y="1600200"/>
            <a:ext cx="2286000" cy="990600"/>
            <a:chOff x="3120" y="672"/>
            <a:chExt cx="1440" cy="624"/>
          </a:xfrm>
        </p:grpSpPr>
        <p:sp>
          <p:nvSpPr>
            <p:cNvPr id="24586" name="AutoShape 46"/>
            <p:cNvSpPr>
              <a:spLocks noChangeArrowheads="1"/>
            </p:cNvSpPr>
            <p:nvPr/>
          </p:nvSpPr>
          <p:spPr bwMode="auto">
            <a:xfrm>
              <a:off x="3120" y="672"/>
              <a:ext cx="1440" cy="624"/>
            </a:xfrm>
            <a:prstGeom prst="cube">
              <a:avLst>
                <a:gd name="adj" fmla="val 63620"/>
              </a:avLst>
            </a:prstGeom>
            <a:solidFill>
              <a:srgbClr val="0000FF"/>
            </a:solidFill>
            <a:ln w="9525">
              <a:solidFill>
                <a:schemeClr val="tx1"/>
              </a:solidFill>
              <a:miter lim="800000"/>
              <a:headEnd/>
              <a:tailEnd/>
            </a:ln>
          </p:spPr>
          <p:txBody>
            <a:bodyPr wrap="none" anchor="ctr"/>
            <a:lstStyle/>
            <a:p>
              <a:endParaRPr lang="en-US">
                <a:latin typeface="Calibri" pitchFamily="34" charset="0"/>
              </a:endParaRPr>
            </a:p>
          </p:txBody>
        </p:sp>
        <p:grpSp>
          <p:nvGrpSpPr>
            <p:cNvPr id="5" name="Group 55"/>
            <p:cNvGrpSpPr>
              <a:grpSpLocks noChangeAspect="1"/>
            </p:cNvGrpSpPr>
            <p:nvPr/>
          </p:nvGrpSpPr>
          <p:grpSpPr bwMode="auto">
            <a:xfrm>
              <a:off x="3600" y="771"/>
              <a:ext cx="415" cy="237"/>
              <a:chOff x="3648" y="768"/>
              <a:chExt cx="336" cy="192"/>
            </a:xfrm>
          </p:grpSpPr>
          <p:sp>
            <p:nvSpPr>
              <p:cNvPr id="24588" name="AutoShape 47"/>
              <p:cNvSpPr>
                <a:spLocks noChangeAspect="1" noChangeArrowheads="1"/>
              </p:cNvSpPr>
              <p:nvPr/>
            </p:nvSpPr>
            <p:spPr bwMode="auto">
              <a:xfrm>
                <a:off x="3648" y="768"/>
                <a:ext cx="336" cy="96"/>
              </a:xfrm>
              <a:prstGeom prst="parallelogram">
                <a:avLst>
                  <a:gd name="adj" fmla="val 87500"/>
                </a:avLst>
              </a:prstGeom>
              <a:solidFill>
                <a:schemeClr val="bg1"/>
              </a:solidFill>
              <a:ln w="9525">
                <a:solidFill>
                  <a:schemeClr val="tx1"/>
                </a:solidFill>
                <a:miter lim="800000"/>
                <a:headEnd/>
                <a:tailEnd/>
              </a:ln>
            </p:spPr>
            <p:txBody>
              <a:bodyPr wrap="none" anchor="ctr"/>
              <a:lstStyle/>
              <a:p>
                <a:endParaRPr lang="en-US">
                  <a:latin typeface="Calibri" pitchFamily="34" charset="0"/>
                </a:endParaRPr>
              </a:p>
            </p:txBody>
          </p:sp>
          <p:sp>
            <p:nvSpPr>
              <p:cNvPr id="24589" name="Line 48"/>
              <p:cNvSpPr>
                <a:spLocks noChangeAspect="1" noChangeShapeType="1"/>
              </p:cNvSpPr>
              <p:nvPr/>
            </p:nvSpPr>
            <p:spPr bwMode="auto">
              <a:xfrm>
                <a:off x="3648" y="864"/>
                <a:ext cx="144" cy="96"/>
              </a:xfrm>
              <a:prstGeom prst="line">
                <a:avLst/>
              </a:prstGeom>
              <a:noFill/>
              <a:ln w="9525">
                <a:solidFill>
                  <a:schemeClr val="tx1"/>
                </a:solidFill>
                <a:prstDash val="dash"/>
                <a:round/>
                <a:headEnd/>
                <a:tailEnd/>
              </a:ln>
            </p:spPr>
            <p:txBody>
              <a:bodyPr/>
              <a:lstStyle/>
              <a:p>
                <a:endParaRPr lang="en-US"/>
              </a:p>
            </p:txBody>
          </p:sp>
          <p:sp>
            <p:nvSpPr>
              <p:cNvPr id="24590" name="Freeform 49"/>
              <p:cNvSpPr>
                <a:spLocks noChangeAspect="1"/>
              </p:cNvSpPr>
              <p:nvPr/>
            </p:nvSpPr>
            <p:spPr bwMode="auto">
              <a:xfrm>
                <a:off x="3792" y="864"/>
                <a:ext cx="108" cy="96"/>
              </a:xfrm>
              <a:custGeom>
                <a:avLst/>
                <a:gdLst>
                  <a:gd name="T0" fmla="*/ 108 w 108"/>
                  <a:gd name="T1" fmla="*/ 0 h 96"/>
                  <a:gd name="T2" fmla="*/ 0 w 108"/>
                  <a:gd name="T3" fmla="*/ 96 h 96"/>
                  <a:gd name="T4" fmla="*/ 0 60000 65536"/>
                  <a:gd name="T5" fmla="*/ 0 60000 65536"/>
                  <a:gd name="T6" fmla="*/ 0 w 108"/>
                  <a:gd name="T7" fmla="*/ 0 h 96"/>
                  <a:gd name="T8" fmla="*/ 108 w 108"/>
                  <a:gd name="T9" fmla="*/ 96 h 96"/>
                </a:gdLst>
                <a:ahLst/>
                <a:cxnLst>
                  <a:cxn ang="T4">
                    <a:pos x="T0" y="T1"/>
                  </a:cxn>
                  <a:cxn ang="T5">
                    <a:pos x="T2" y="T3"/>
                  </a:cxn>
                </a:cxnLst>
                <a:rect l="T6" t="T7" r="T8" b="T9"/>
                <a:pathLst>
                  <a:path w="108" h="96">
                    <a:moveTo>
                      <a:pt x="108" y="0"/>
                    </a:moveTo>
                    <a:lnTo>
                      <a:pt x="0" y="96"/>
                    </a:lnTo>
                  </a:path>
                </a:pathLst>
              </a:custGeom>
              <a:noFill/>
              <a:ln w="9525">
                <a:solidFill>
                  <a:schemeClr val="tx1"/>
                </a:solidFill>
                <a:round/>
                <a:headEnd/>
                <a:tailEnd/>
              </a:ln>
            </p:spPr>
            <p:txBody>
              <a:bodyPr/>
              <a:lstStyle/>
              <a:p>
                <a:endParaRPr lang="en-US"/>
              </a:p>
            </p:txBody>
          </p:sp>
          <p:sp>
            <p:nvSpPr>
              <p:cNvPr id="24591" name="Line 51"/>
              <p:cNvSpPr>
                <a:spLocks noChangeAspect="1" noChangeShapeType="1"/>
              </p:cNvSpPr>
              <p:nvPr/>
            </p:nvSpPr>
            <p:spPr bwMode="auto">
              <a:xfrm>
                <a:off x="3744" y="768"/>
                <a:ext cx="48" cy="192"/>
              </a:xfrm>
              <a:prstGeom prst="line">
                <a:avLst/>
              </a:prstGeom>
              <a:noFill/>
              <a:ln w="9525">
                <a:solidFill>
                  <a:schemeClr val="tx1"/>
                </a:solidFill>
                <a:prstDash val="dash"/>
                <a:round/>
                <a:headEnd/>
                <a:tailEnd/>
              </a:ln>
            </p:spPr>
            <p:txBody>
              <a:bodyPr/>
              <a:lstStyle/>
              <a:p>
                <a:endParaRPr lang="en-US"/>
              </a:p>
            </p:txBody>
          </p:sp>
          <p:sp>
            <p:nvSpPr>
              <p:cNvPr id="24592" name="Line 52"/>
              <p:cNvSpPr>
                <a:spLocks noChangeAspect="1" noChangeShapeType="1"/>
              </p:cNvSpPr>
              <p:nvPr/>
            </p:nvSpPr>
            <p:spPr bwMode="auto">
              <a:xfrm flipV="1">
                <a:off x="3792" y="768"/>
                <a:ext cx="192" cy="192"/>
              </a:xfrm>
              <a:prstGeom prst="line">
                <a:avLst/>
              </a:prstGeom>
              <a:noFill/>
              <a:ln w="9525">
                <a:solidFill>
                  <a:schemeClr val="tx1"/>
                </a:solidFill>
                <a:prstDash val="dash"/>
                <a:round/>
                <a:headEnd/>
                <a:tailEnd/>
              </a:ln>
            </p:spPr>
            <p:txBody>
              <a:bodyPr/>
              <a:lstStyle/>
              <a:p>
                <a:endParaRPr lang="en-US"/>
              </a:p>
            </p:txBody>
          </p:sp>
          <p:sp>
            <p:nvSpPr>
              <p:cNvPr id="24593" name="Freeform 53"/>
              <p:cNvSpPr>
                <a:spLocks noChangeAspect="1"/>
              </p:cNvSpPr>
              <p:nvPr/>
            </p:nvSpPr>
            <p:spPr bwMode="auto">
              <a:xfrm>
                <a:off x="3744" y="768"/>
                <a:ext cx="24" cy="96"/>
              </a:xfrm>
              <a:custGeom>
                <a:avLst/>
                <a:gdLst>
                  <a:gd name="T0" fmla="*/ 0 w 24"/>
                  <a:gd name="T1" fmla="*/ 0 h 96"/>
                  <a:gd name="T2" fmla="*/ 24 w 24"/>
                  <a:gd name="T3" fmla="*/ 96 h 96"/>
                  <a:gd name="T4" fmla="*/ 0 60000 65536"/>
                  <a:gd name="T5" fmla="*/ 0 60000 65536"/>
                  <a:gd name="T6" fmla="*/ 0 w 24"/>
                  <a:gd name="T7" fmla="*/ 0 h 96"/>
                  <a:gd name="T8" fmla="*/ 24 w 24"/>
                  <a:gd name="T9" fmla="*/ 96 h 96"/>
                </a:gdLst>
                <a:ahLst/>
                <a:cxnLst>
                  <a:cxn ang="T4">
                    <a:pos x="T0" y="T1"/>
                  </a:cxn>
                  <a:cxn ang="T5">
                    <a:pos x="T2" y="T3"/>
                  </a:cxn>
                </a:cxnLst>
                <a:rect l="T6" t="T7" r="T8" b="T9"/>
                <a:pathLst>
                  <a:path w="24" h="96">
                    <a:moveTo>
                      <a:pt x="0" y="0"/>
                    </a:moveTo>
                    <a:lnTo>
                      <a:pt x="24" y="96"/>
                    </a:lnTo>
                  </a:path>
                </a:pathLst>
              </a:custGeom>
              <a:noFill/>
              <a:ln w="9525">
                <a:solidFill>
                  <a:schemeClr val="tx1"/>
                </a:solidFill>
                <a:round/>
                <a:headEnd/>
                <a:tailEnd/>
              </a:ln>
            </p:spPr>
            <p:txBody>
              <a:bodyPr/>
              <a:lstStyle/>
              <a:p>
                <a:endParaRPr lang="en-US"/>
              </a:p>
            </p:txBody>
          </p:sp>
        </p:grpSp>
      </p:grpSp>
      <p:cxnSp>
        <p:nvCxnSpPr>
          <p:cNvPr id="32" name="Straight Connector 31"/>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3" name="Slide Number Placeholder 32"/>
          <p:cNvSpPr>
            <a:spLocks noGrp="1"/>
          </p:cNvSpPr>
          <p:nvPr>
            <p:ph type="sldNum" sz="quarter" idx="12"/>
          </p:nvPr>
        </p:nvSpPr>
        <p:spPr/>
        <p:txBody>
          <a:bodyPr/>
          <a:lstStyle/>
          <a:p>
            <a:pPr>
              <a:defRPr/>
            </a:pPr>
            <a:fld id="{E68455AB-459C-49AF-9E8B-0F1C77D348E2}"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70911_24"/>
          <p:cNvPicPr>
            <a:picLocks noChangeAspect="1" noChangeArrowheads="1"/>
          </p:cNvPicPr>
          <p:nvPr/>
        </p:nvPicPr>
        <p:blipFill>
          <a:blip r:embed="rId2" cstate="print">
            <a:lum bright="18000"/>
          </a:blip>
          <a:srcRect/>
          <a:stretch>
            <a:fillRect/>
          </a:stretch>
        </p:blipFill>
        <p:spPr bwMode="auto">
          <a:xfrm>
            <a:off x="457200" y="1981200"/>
            <a:ext cx="3419475" cy="2563813"/>
          </a:xfrm>
          <a:prstGeom prst="rect">
            <a:avLst/>
          </a:prstGeom>
          <a:noFill/>
          <a:ln w="9525">
            <a:noFill/>
            <a:miter lim="800000"/>
            <a:headEnd/>
            <a:tailEnd/>
          </a:ln>
        </p:spPr>
      </p:pic>
      <p:sp>
        <p:nvSpPr>
          <p:cNvPr id="25603" name="Text Box 4"/>
          <p:cNvSpPr txBox="1">
            <a:spLocks noChangeArrowheads="1"/>
          </p:cNvSpPr>
          <p:nvPr/>
        </p:nvSpPr>
        <p:spPr bwMode="auto">
          <a:xfrm>
            <a:off x="152400" y="1600200"/>
            <a:ext cx="4210050" cy="366713"/>
          </a:xfrm>
          <a:prstGeom prst="rect">
            <a:avLst/>
          </a:prstGeom>
          <a:noFill/>
          <a:ln w="19050">
            <a:noFill/>
            <a:miter lim="800000"/>
            <a:headEnd/>
            <a:tailEnd/>
          </a:ln>
        </p:spPr>
        <p:txBody>
          <a:bodyPr wrap="none">
            <a:spAutoFit/>
          </a:bodyPr>
          <a:lstStyle/>
          <a:p>
            <a:r>
              <a:rPr lang="en-US">
                <a:latin typeface="Calibri" pitchFamily="34" charset="0"/>
              </a:rPr>
              <a:t>SEM image of 200nm period nanoprism</a:t>
            </a:r>
          </a:p>
        </p:txBody>
      </p:sp>
      <p:sp>
        <p:nvSpPr>
          <p:cNvPr id="25604" name="Text Box 9"/>
          <p:cNvSpPr txBox="1">
            <a:spLocks noChangeArrowheads="1"/>
          </p:cNvSpPr>
          <p:nvPr/>
        </p:nvSpPr>
        <p:spPr bwMode="auto">
          <a:xfrm>
            <a:off x="2362200" y="304800"/>
            <a:ext cx="4876800" cy="954088"/>
          </a:xfrm>
          <a:prstGeom prst="rect">
            <a:avLst/>
          </a:prstGeom>
          <a:noFill/>
          <a:ln w="9525">
            <a:noFill/>
            <a:miter lim="800000"/>
            <a:headEnd/>
            <a:tailEnd/>
          </a:ln>
        </p:spPr>
        <p:txBody>
          <a:bodyPr>
            <a:spAutoFit/>
          </a:bodyPr>
          <a:lstStyle/>
          <a:p>
            <a:pPr algn="ctr"/>
            <a:r>
              <a:rPr lang="en-US" sz="2800" dirty="0">
                <a:solidFill>
                  <a:srgbClr val="0033CC"/>
                </a:solidFill>
                <a:latin typeface="Calibri" pitchFamily="34" charset="0"/>
              </a:rPr>
              <a:t>SERS detection of </a:t>
            </a:r>
            <a:r>
              <a:rPr lang="en-US" sz="2800" dirty="0" err="1">
                <a:solidFill>
                  <a:srgbClr val="0033CC"/>
                </a:solidFill>
                <a:latin typeface="Calibri" pitchFamily="34" charset="0"/>
              </a:rPr>
              <a:t>rhodamine</a:t>
            </a:r>
            <a:r>
              <a:rPr lang="en-US" sz="2800" dirty="0">
                <a:solidFill>
                  <a:srgbClr val="0033CC"/>
                </a:solidFill>
                <a:latin typeface="Calibri" pitchFamily="34" charset="0"/>
              </a:rPr>
              <a:t> 6G (R6G) molecule</a:t>
            </a:r>
          </a:p>
        </p:txBody>
      </p:sp>
      <p:grpSp>
        <p:nvGrpSpPr>
          <p:cNvPr id="2" name="Group 10"/>
          <p:cNvGrpSpPr>
            <a:grpSpLocks/>
          </p:cNvGrpSpPr>
          <p:nvPr/>
        </p:nvGrpSpPr>
        <p:grpSpPr bwMode="auto">
          <a:xfrm>
            <a:off x="4094163" y="1816100"/>
            <a:ext cx="4516437" cy="3059113"/>
            <a:chOff x="35" y="960"/>
            <a:chExt cx="2845" cy="1927"/>
          </a:xfrm>
        </p:grpSpPr>
        <p:pic>
          <p:nvPicPr>
            <p:cNvPr id="25611" name="Picture 11"/>
            <p:cNvPicPr>
              <a:picLocks noChangeAspect="1" noChangeArrowheads="1"/>
            </p:cNvPicPr>
            <p:nvPr/>
          </p:nvPicPr>
          <p:blipFill>
            <a:blip r:embed="rId3" cstate="print"/>
            <a:srcRect/>
            <a:stretch>
              <a:fillRect/>
            </a:stretch>
          </p:blipFill>
          <p:spPr bwMode="auto">
            <a:xfrm>
              <a:off x="233" y="960"/>
              <a:ext cx="2647" cy="1726"/>
            </a:xfrm>
            <a:prstGeom prst="rect">
              <a:avLst/>
            </a:prstGeom>
            <a:noFill/>
            <a:ln w="9525">
              <a:noFill/>
              <a:miter lim="800000"/>
              <a:headEnd/>
              <a:tailEnd/>
            </a:ln>
          </p:spPr>
        </p:pic>
        <p:sp>
          <p:nvSpPr>
            <p:cNvPr id="25612" name="Text Box 12"/>
            <p:cNvSpPr txBox="1">
              <a:spLocks noChangeAspect="1" noChangeArrowheads="1"/>
            </p:cNvSpPr>
            <p:nvPr/>
          </p:nvSpPr>
          <p:spPr bwMode="auto">
            <a:xfrm>
              <a:off x="1017" y="2675"/>
              <a:ext cx="1191" cy="212"/>
            </a:xfrm>
            <a:prstGeom prst="rect">
              <a:avLst/>
            </a:prstGeom>
            <a:noFill/>
            <a:ln w="9525">
              <a:noFill/>
              <a:miter lim="800000"/>
              <a:headEnd/>
              <a:tailEnd/>
            </a:ln>
          </p:spPr>
          <p:txBody>
            <a:bodyPr wrap="none">
              <a:spAutoFit/>
            </a:bodyPr>
            <a:lstStyle/>
            <a:p>
              <a:r>
                <a:rPr lang="en-US">
                  <a:latin typeface="Calibri" pitchFamily="34" charset="0"/>
                </a:rPr>
                <a:t>Raman Shift (cm</a:t>
              </a:r>
              <a:r>
                <a:rPr lang="en-US" baseline="30000">
                  <a:latin typeface="Calibri" pitchFamily="34" charset="0"/>
                </a:rPr>
                <a:t>-1</a:t>
              </a:r>
              <a:r>
                <a:rPr lang="en-US">
                  <a:latin typeface="Calibri" pitchFamily="34" charset="0"/>
                </a:rPr>
                <a:t>)</a:t>
              </a:r>
            </a:p>
          </p:txBody>
        </p:sp>
        <p:sp>
          <p:nvSpPr>
            <p:cNvPr id="25613" name="Text Box 13"/>
            <p:cNvSpPr txBox="1">
              <a:spLocks noChangeAspect="1" noChangeArrowheads="1"/>
            </p:cNvSpPr>
            <p:nvPr/>
          </p:nvSpPr>
          <p:spPr bwMode="auto">
            <a:xfrm rot="-5400000">
              <a:off x="-613" y="1704"/>
              <a:ext cx="1487" cy="192"/>
            </a:xfrm>
            <a:prstGeom prst="rect">
              <a:avLst/>
            </a:prstGeom>
            <a:noFill/>
            <a:ln w="9525">
              <a:noFill/>
              <a:miter lim="800000"/>
              <a:headEnd/>
              <a:tailEnd/>
            </a:ln>
          </p:spPr>
          <p:txBody>
            <a:bodyPr wrap="none">
              <a:spAutoFit/>
            </a:bodyPr>
            <a:lstStyle/>
            <a:p>
              <a:r>
                <a:rPr lang="en-US" sz="1400">
                  <a:latin typeface="Calibri" pitchFamily="34" charset="0"/>
                </a:rPr>
                <a:t>Raman Intensity (arb. units)</a:t>
              </a:r>
            </a:p>
          </p:txBody>
        </p:sp>
        <p:sp>
          <p:nvSpPr>
            <p:cNvPr id="25614" name="Line 14"/>
            <p:cNvSpPr>
              <a:spLocks noChangeAspect="1" noChangeShapeType="1"/>
            </p:cNvSpPr>
            <p:nvPr/>
          </p:nvSpPr>
          <p:spPr bwMode="auto">
            <a:xfrm>
              <a:off x="518" y="1012"/>
              <a:ext cx="2263" cy="0"/>
            </a:xfrm>
            <a:prstGeom prst="line">
              <a:avLst/>
            </a:prstGeom>
            <a:noFill/>
            <a:ln w="9525">
              <a:solidFill>
                <a:schemeClr val="tx1"/>
              </a:solidFill>
              <a:round/>
              <a:headEnd/>
              <a:tailEnd/>
            </a:ln>
          </p:spPr>
          <p:txBody>
            <a:bodyPr/>
            <a:lstStyle/>
            <a:p>
              <a:endParaRPr lang="en-US"/>
            </a:p>
          </p:txBody>
        </p:sp>
        <p:sp>
          <p:nvSpPr>
            <p:cNvPr id="25615" name="Line 15"/>
            <p:cNvSpPr>
              <a:spLocks noChangeAspect="1" noChangeShapeType="1"/>
            </p:cNvSpPr>
            <p:nvPr/>
          </p:nvSpPr>
          <p:spPr bwMode="auto">
            <a:xfrm flipV="1">
              <a:off x="2786" y="1012"/>
              <a:ext cx="0" cy="1513"/>
            </a:xfrm>
            <a:prstGeom prst="line">
              <a:avLst/>
            </a:prstGeom>
            <a:noFill/>
            <a:ln w="9525">
              <a:solidFill>
                <a:schemeClr val="tx1"/>
              </a:solidFill>
              <a:round/>
              <a:headEnd/>
              <a:tailEnd/>
            </a:ln>
          </p:spPr>
          <p:txBody>
            <a:bodyPr/>
            <a:lstStyle/>
            <a:p>
              <a:endParaRPr lang="en-US"/>
            </a:p>
          </p:txBody>
        </p:sp>
        <p:sp>
          <p:nvSpPr>
            <p:cNvPr id="25616" name="Text Box 16"/>
            <p:cNvSpPr txBox="1">
              <a:spLocks noChangeAspect="1" noChangeArrowheads="1"/>
            </p:cNvSpPr>
            <p:nvPr/>
          </p:nvSpPr>
          <p:spPr bwMode="auto">
            <a:xfrm>
              <a:off x="868" y="1012"/>
              <a:ext cx="209" cy="192"/>
            </a:xfrm>
            <a:prstGeom prst="rect">
              <a:avLst/>
            </a:prstGeom>
            <a:noFill/>
            <a:ln w="9525">
              <a:noFill/>
              <a:miter lim="800000"/>
              <a:headEnd/>
              <a:tailEnd/>
            </a:ln>
          </p:spPr>
          <p:txBody>
            <a:bodyPr wrap="none">
              <a:spAutoFit/>
            </a:bodyPr>
            <a:lstStyle/>
            <a:p>
              <a:r>
                <a:rPr lang="en-US" sz="1400">
                  <a:latin typeface="Times New Roman" pitchFamily="18" charset="0"/>
                </a:rPr>
                <a:t>Si</a:t>
              </a:r>
            </a:p>
          </p:txBody>
        </p:sp>
        <p:sp>
          <p:nvSpPr>
            <p:cNvPr id="25617" name="Text Box 17"/>
            <p:cNvSpPr txBox="1">
              <a:spLocks noChangeArrowheads="1"/>
            </p:cNvSpPr>
            <p:nvPr/>
          </p:nvSpPr>
          <p:spPr bwMode="auto">
            <a:xfrm>
              <a:off x="1344" y="1104"/>
              <a:ext cx="1344" cy="366"/>
            </a:xfrm>
            <a:prstGeom prst="rect">
              <a:avLst/>
            </a:prstGeom>
            <a:noFill/>
            <a:ln w="19050">
              <a:noFill/>
              <a:miter lim="800000"/>
              <a:headEnd/>
              <a:tailEnd/>
            </a:ln>
          </p:spPr>
          <p:txBody>
            <a:bodyPr>
              <a:spAutoFit/>
            </a:bodyPr>
            <a:lstStyle/>
            <a:p>
              <a:r>
                <a:rPr lang="en-US">
                  <a:latin typeface="Calibri" pitchFamily="34" charset="0"/>
                </a:rPr>
                <a:t>nanoprism array of Cr(2.5nm)/Ag(20nm)</a:t>
              </a:r>
            </a:p>
          </p:txBody>
        </p:sp>
      </p:grpSp>
      <p:sp>
        <p:nvSpPr>
          <p:cNvPr id="25606" name="Text Box 18"/>
          <p:cNvSpPr txBox="1">
            <a:spLocks noChangeArrowheads="1"/>
          </p:cNvSpPr>
          <p:nvPr/>
        </p:nvSpPr>
        <p:spPr bwMode="auto">
          <a:xfrm>
            <a:off x="3886200" y="4799013"/>
            <a:ext cx="5181600" cy="915987"/>
          </a:xfrm>
          <a:prstGeom prst="rect">
            <a:avLst/>
          </a:prstGeom>
          <a:noFill/>
          <a:ln w="9525">
            <a:noFill/>
            <a:miter lim="800000"/>
            <a:headEnd/>
            <a:tailEnd/>
          </a:ln>
        </p:spPr>
        <p:txBody>
          <a:bodyPr>
            <a:spAutoFit/>
          </a:bodyPr>
          <a:lstStyle/>
          <a:p>
            <a:r>
              <a:rPr lang="en-US">
                <a:solidFill>
                  <a:srgbClr val="FF3300"/>
                </a:solidFill>
                <a:latin typeface="Calibri" pitchFamily="34" charset="0"/>
              </a:rPr>
              <a:t>Raman measurement:</a:t>
            </a:r>
          </a:p>
          <a:p>
            <a:r>
              <a:rPr lang="en-US">
                <a:latin typeface="Calibri" pitchFamily="34" charset="0"/>
              </a:rPr>
              <a:t>excitation laser </a:t>
            </a:r>
            <a:r>
              <a:rPr lang="en-US">
                <a:latin typeface="Calibri" pitchFamily="34" charset="0"/>
                <a:sym typeface="Symbol" pitchFamily="18" charset="2"/>
              </a:rPr>
              <a:t>=</a:t>
            </a:r>
            <a:r>
              <a:rPr lang="en-US">
                <a:latin typeface="Calibri" pitchFamily="34" charset="0"/>
              </a:rPr>
              <a:t>785nm, power  0.16mW/mm</a:t>
            </a:r>
            <a:r>
              <a:rPr lang="en-US" baseline="30000">
                <a:latin typeface="Calibri" pitchFamily="34" charset="0"/>
              </a:rPr>
              <a:t>2</a:t>
            </a:r>
            <a:r>
              <a:rPr lang="en-US">
                <a:latin typeface="Calibri" pitchFamily="34" charset="0"/>
              </a:rPr>
              <a:t>, beam spot size 25-30</a:t>
            </a:r>
            <a:r>
              <a:rPr lang="en-US">
                <a:latin typeface="Calibri" pitchFamily="34" charset="0"/>
                <a:sym typeface="Symbol" pitchFamily="18" charset="2"/>
              </a:rPr>
              <a:t></a:t>
            </a:r>
            <a:r>
              <a:rPr lang="en-US">
                <a:latin typeface="Calibri" pitchFamily="34" charset="0"/>
              </a:rPr>
              <a:t>m, collection time 3sec.</a:t>
            </a:r>
          </a:p>
        </p:txBody>
      </p:sp>
      <p:sp>
        <p:nvSpPr>
          <p:cNvPr id="25607" name="Text Box 19"/>
          <p:cNvSpPr txBox="1">
            <a:spLocks noChangeArrowheads="1"/>
          </p:cNvSpPr>
          <p:nvPr/>
        </p:nvSpPr>
        <p:spPr bwMode="auto">
          <a:xfrm>
            <a:off x="609600" y="6172200"/>
            <a:ext cx="7826375" cy="369888"/>
          </a:xfrm>
          <a:prstGeom prst="rect">
            <a:avLst/>
          </a:prstGeom>
          <a:noFill/>
          <a:ln w="9525">
            <a:noFill/>
            <a:miter lim="800000"/>
            <a:headEnd/>
            <a:tailEnd/>
          </a:ln>
        </p:spPr>
        <p:txBody>
          <a:bodyPr wrap="none">
            <a:spAutoFit/>
          </a:bodyPr>
          <a:lstStyle/>
          <a:p>
            <a:r>
              <a:rPr lang="en-US">
                <a:solidFill>
                  <a:srgbClr val="FF3300"/>
                </a:solidFill>
                <a:latin typeface="Calibri" pitchFamily="34" charset="0"/>
                <a:sym typeface="Symbol" pitchFamily="18" charset="2"/>
              </a:rPr>
              <a:t>Raman signal from ~monolayer R6G is nearly comparable to that from </a:t>
            </a:r>
            <a:r>
              <a:rPr lang="en-US" i="1">
                <a:solidFill>
                  <a:srgbClr val="FF3300"/>
                </a:solidFill>
                <a:latin typeface="Calibri" pitchFamily="34" charset="0"/>
                <a:sym typeface="Symbol" pitchFamily="18" charset="2"/>
              </a:rPr>
              <a:t>bulk</a:t>
            </a:r>
            <a:r>
              <a:rPr lang="en-US">
                <a:solidFill>
                  <a:srgbClr val="FF3300"/>
                </a:solidFill>
                <a:latin typeface="Calibri" pitchFamily="34" charset="0"/>
                <a:sym typeface="Symbol" pitchFamily="18" charset="2"/>
              </a:rPr>
              <a:t> silicon</a:t>
            </a:r>
            <a:endParaRPr lang="en-US">
              <a:solidFill>
                <a:srgbClr val="FF3300"/>
              </a:solidFill>
              <a:latin typeface="Calibri" pitchFamily="34" charset="0"/>
            </a:endParaRPr>
          </a:p>
        </p:txBody>
      </p:sp>
      <p:cxnSp>
        <p:nvCxnSpPr>
          <p:cNvPr id="16" name="Straight Connector 15"/>
          <p:cNvCxnSpPr/>
          <p:nvPr/>
        </p:nvCxnSpPr>
        <p:spPr>
          <a:xfrm flipV="1">
            <a:off x="0" y="12192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7" name="Slide Number Placeholder 16"/>
          <p:cNvSpPr>
            <a:spLocks noGrp="1"/>
          </p:cNvSpPr>
          <p:nvPr>
            <p:ph type="sldNum" sz="quarter" idx="12"/>
          </p:nvPr>
        </p:nvSpPr>
        <p:spPr/>
        <p:txBody>
          <a:bodyPr/>
          <a:lstStyle/>
          <a:p>
            <a:pPr>
              <a:defRPr/>
            </a:pPr>
            <a:fld id="{70FE0901-BBAC-4621-824B-4432E521677C}" type="slidenum">
              <a:rPr lang="en-US" smtClean="0"/>
              <a:pPr>
                <a:defRPr/>
              </a:pPr>
              <a:t>34</a:t>
            </a:fld>
            <a:endParaRPr lang="en-US"/>
          </a:p>
        </p:txBody>
      </p:sp>
      <p:sp>
        <p:nvSpPr>
          <p:cNvPr id="25610" name="TextBox 17"/>
          <p:cNvSpPr txBox="1">
            <a:spLocks noChangeArrowheads="1"/>
          </p:cNvSpPr>
          <p:nvPr/>
        </p:nvSpPr>
        <p:spPr bwMode="auto">
          <a:xfrm>
            <a:off x="0" y="6553200"/>
            <a:ext cx="2778125" cy="307975"/>
          </a:xfrm>
          <a:prstGeom prst="rect">
            <a:avLst/>
          </a:prstGeom>
          <a:noFill/>
          <a:ln w="9525">
            <a:noFill/>
            <a:miter lim="800000"/>
            <a:headEnd/>
            <a:tailEnd/>
          </a:ln>
        </p:spPr>
        <p:txBody>
          <a:bodyPr wrap="none">
            <a:spAutoFit/>
          </a:bodyPr>
          <a:lstStyle/>
          <a:p>
            <a:r>
              <a:rPr lang="en-US" sz="1400"/>
              <a:t>Cui, et at. Nanotechnology, 2008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8" name="Picture 7"/>
          <p:cNvPicPr/>
          <p:nvPr/>
        </p:nvPicPr>
        <p:blipFill>
          <a:blip r:embed="rId2" cstate="print">
            <a:lum bright="-35000" contrast="20000"/>
          </a:blip>
          <a:srcRect/>
          <a:stretch>
            <a:fillRect/>
          </a:stretch>
        </p:blipFill>
        <p:spPr bwMode="auto">
          <a:xfrm>
            <a:off x="827584" y="4221088"/>
            <a:ext cx="7424067" cy="2376264"/>
          </a:xfrm>
          <a:prstGeom prst="rect">
            <a:avLst/>
          </a:prstGeom>
          <a:noFill/>
          <a:ln w="9525">
            <a:noFill/>
            <a:miter lim="800000"/>
            <a:headEnd/>
            <a:tailEnd/>
          </a:ln>
        </p:spPr>
      </p:pic>
      <p:pic>
        <p:nvPicPr>
          <p:cNvPr id="7" name="Picture 6"/>
          <p:cNvPicPr/>
          <p:nvPr/>
        </p:nvPicPr>
        <p:blipFill>
          <a:blip r:embed="rId3" cstate="print"/>
          <a:srcRect/>
          <a:stretch>
            <a:fillRect/>
          </a:stretch>
        </p:blipFill>
        <p:spPr bwMode="auto">
          <a:xfrm>
            <a:off x="5257800" y="2286000"/>
            <a:ext cx="2947670" cy="1666875"/>
          </a:xfrm>
          <a:prstGeom prst="rect">
            <a:avLst/>
          </a:prstGeom>
          <a:noFill/>
          <a:ln w="9525">
            <a:noFill/>
            <a:miter lim="800000"/>
            <a:headEnd/>
            <a:tailEnd/>
          </a:ln>
        </p:spPr>
      </p:pic>
      <p:sp>
        <p:nvSpPr>
          <p:cNvPr id="26" name="Text Box 9"/>
          <p:cNvSpPr txBox="1">
            <a:spLocks noChangeArrowheads="1"/>
          </p:cNvSpPr>
          <p:nvPr/>
        </p:nvSpPr>
        <p:spPr bwMode="auto">
          <a:xfrm>
            <a:off x="381000" y="71735"/>
            <a:ext cx="8305800" cy="461665"/>
          </a:xfrm>
          <a:prstGeom prst="rect">
            <a:avLst/>
          </a:prstGeom>
          <a:noFill/>
          <a:ln w="9525">
            <a:noFill/>
            <a:miter lim="800000"/>
            <a:headEnd/>
            <a:tailEnd/>
          </a:ln>
        </p:spPr>
        <p:txBody>
          <a:bodyPr wrap="square">
            <a:spAutoFit/>
          </a:bodyPr>
          <a:lstStyle/>
          <a:p>
            <a:pPr algn="ctr"/>
            <a:r>
              <a:rPr lang="en-US" sz="2400" dirty="0">
                <a:solidFill>
                  <a:srgbClr val="0033CC"/>
                </a:solidFill>
                <a:latin typeface="Calibri" pitchFamily="34" charset="0"/>
              </a:rPr>
              <a:t>SERS </a:t>
            </a:r>
            <a:r>
              <a:rPr lang="en-US" sz="2400" dirty="0" smtClean="0">
                <a:solidFill>
                  <a:srgbClr val="0033CC"/>
                </a:solidFill>
                <a:latin typeface="Calibri" pitchFamily="34" charset="0"/>
              </a:rPr>
              <a:t>using </a:t>
            </a:r>
            <a:r>
              <a:rPr lang="en-US" sz="2400" b="1" dirty="0" smtClean="0">
                <a:solidFill>
                  <a:srgbClr val="FF0000"/>
                </a:solidFill>
                <a:latin typeface="Calibri" pitchFamily="34" charset="0"/>
              </a:rPr>
              <a:t>bow-tie</a:t>
            </a:r>
            <a:r>
              <a:rPr lang="en-US" sz="2400" dirty="0" smtClean="0">
                <a:solidFill>
                  <a:srgbClr val="0033CC"/>
                </a:solidFill>
                <a:latin typeface="Calibri" pitchFamily="34" charset="0"/>
              </a:rPr>
              <a:t> (two nano-prisms facing each other) structure</a:t>
            </a:r>
            <a:endParaRPr lang="en-US" sz="2400" dirty="0">
              <a:solidFill>
                <a:srgbClr val="0033CC"/>
              </a:solidFill>
              <a:latin typeface="Calibri" pitchFamily="34" charset="0"/>
            </a:endParaRPr>
          </a:p>
        </p:txBody>
      </p:sp>
      <p:pic>
        <p:nvPicPr>
          <p:cNvPr id="27" name="Picture 26" descr="C:\Users\Jian\Desktop\Jian\my paper\EIPBN 2013\SERS\botie1_Sharpness.jpg"/>
          <p:cNvPicPr/>
          <p:nvPr/>
        </p:nvPicPr>
        <p:blipFill>
          <a:blip r:embed="rId4" cstate="print"/>
          <a:srcRect/>
          <a:stretch>
            <a:fillRect/>
          </a:stretch>
        </p:blipFill>
        <p:spPr bwMode="auto">
          <a:xfrm>
            <a:off x="838200" y="2438400"/>
            <a:ext cx="3578225" cy="1619250"/>
          </a:xfrm>
          <a:prstGeom prst="rect">
            <a:avLst/>
          </a:prstGeom>
          <a:noFill/>
          <a:ln w="9525">
            <a:noFill/>
            <a:miter lim="800000"/>
            <a:headEnd/>
            <a:tailEnd/>
          </a:ln>
        </p:spPr>
      </p:pic>
      <p:sp>
        <p:nvSpPr>
          <p:cNvPr id="28" name="TextBox 6"/>
          <p:cNvSpPr txBox="1">
            <a:spLocks noChangeArrowheads="1"/>
          </p:cNvSpPr>
          <p:nvPr/>
        </p:nvSpPr>
        <p:spPr bwMode="auto">
          <a:xfrm>
            <a:off x="533401" y="685800"/>
            <a:ext cx="8229600" cy="1554272"/>
          </a:xfrm>
          <a:prstGeom prst="rect">
            <a:avLst/>
          </a:prstGeom>
          <a:noFill/>
          <a:ln w="9525">
            <a:noFill/>
            <a:miter lim="800000"/>
            <a:headEnd/>
            <a:tailEnd/>
          </a:ln>
        </p:spPr>
        <p:txBody>
          <a:bodyPr wrap="square">
            <a:spAutoFit/>
          </a:bodyPr>
          <a:lstStyle/>
          <a:p>
            <a:pPr marL="231775" indent="-231775">
              <a:spcAft>
                <a:spcPts val="300"/>
              </a:spcAft>
              <a:buFont typeface="Arial" charset="0"/>
              <a:buChar char="•"/>
            </a:pPr>
            <a:r>
              <a:rPr lang="en-US" dirty="0" smtClean="0">
                <a:solidFill>
                  <a:srgbClr val="0033CC"/>
                </a:solidFill>
                <a:latin typeface="+mn-lt"/>
              </a:rPr>
              <a:t>Bow-tie structure offers “hot-spot” (very high EM field) at the gap, ideal for SERS.</a:t>
            </a:r>
          </a:p>
          <a:p>
            <a:pPr marL="231775" indent="-231775">
              <a:spcAft>
                <a:spcPts val="300"/>
              </a:spcAft>
              <a:buFont typeface="Arial" charset="0"/>
              <a:buChar char="•"/>
            </a:pPr>
            <a:r>
              <a:rPr lang="en-US" dirty="0" smtClean="0">
                <a:solidFill>
                  <a:srgbClr val="0033CC"/>
                </a:solidFill>
                <a:latin typeface="+mn-lt"/>
              </a:rPr>
              <a:t>It is difficult to fabricate bow-tie with sub-10nm gap due to electron backscattering in electron beam lithography. </a:t>
            </a:r>
          </a:p>
          <a:p>
            <a:pPr marL="231775" indent="-231775">
              <a:spcAft>
                <a:spcPts val="300"/>
              </a:spcAft>
              <a:buFont typeface="Arial" charset="0"/>
              <a:buChar char="•"/>
            </a:pPr>
            <a:r>
              <a:rPr lang="en-US" dirty="0" smtClean="0">
                <a:solidFill>
                  <a:srgbClr val="0033CC"/>
                </a:solidFill>
                <a:latin typeface="+mn-lt"/>
              </a:rPr>
              <a:t>Here we fabricated bow-tie on a thin (100nm thick) membrane to eliminate electron backscattering.</a:t>
            </a:r>
            <a:endParaRPr lang="en-US" dirty="0">
              <a:solidFill>
                <a:srgbClr val="0033CC"/>
              </a:solidFill>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a:stretch>
            <a:fillRect/>
          </a:stretch>
        </p:blipFill>
        <p:spPr bwMode="auto">
          <a:xfrm>
            <a:off x="1" y="914401"/>
            <a:ext cx="6528816" cy="4590288"/>
          </a:xfrm>
          <a:prstGeom prst="rect">
            <a:avLst/>
          </a:prstGeom>
          <a:noFill/>
          <a:ln w="9525">
            <a:noFill/>
            <a:miter lim="800000"/>
            <a:headEnd/>
            <a:tailEnd/>
          </a:ln>
        </p:spPr>
      </p:pic>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219200" y="5943600"/>
            <a:ext cx="6400800" cy="707886"/>
          </a:xfrm>
          <a:prstGeom prst="rect">
            <a:avLst/>
          </a:prstGeom>
          <a:noFill/>
        </p:spPr>
        <p:txBody>
          <a:bodyPr wrap="square" rtlCol="0">
            <a:spAutoFit/>
          </a:bodyPr>
          <a:lstStyle/>
          <a:p>
            <a:pPr algn="just"/>
            <a:r>
              <a:rPr lang="en-US" sz="2000" dirty="0" smtClean="0">
                <a:solidFill>
                  <a:srgbClr val="0033CC"/>
                </a:solidFill>
                <a:latin typeface="+mn-lt"/>
              </a:rPr>
              <a:t>Raman spectrum of BPE on gold bow-tie nano-structures with gap 6nm, 8.2nm, 15nm, 25nm, respectively.</a:t>
            </a:r>
            <a:endParaRPr lang="en-US" sz="2000" dirty="0">
              <a:solidFill>
                <a:srgbClr val="0033CC"/>
              </a:solidFill>
              <a:latin typeface="+mn-lt"/>
            </a:endParaRPr>
          </a:p>
        </p:txBody>
      </p:sp>
      <p:pic>
        <p:nvPicPr>
          <p:cNvPr id="6146" name="Picture 2" descr="1,2-Di(4-pyridyl)ethylene 97%"/>
          <p:cNvPicPr>
            <a:picLocks noChangeAspect="1" noChangeArrowheads="1"/>
          </p:cNvPicPr>
          <p:nvPr/>
        </p:nvPicPr>
        <p:blipFill>
          <a:blip r:embed="rId4" cstate="print"/>
          <a:srcRect/>
          <a:stretch>
            <a:fillRect/>
          </a:stretch>
        </p:blipFill>
        <p:spPr bwMode="auto">
          <a:xfrm>
            <a:off x="6629400" y="1219200"/>
            <a:ext cx="2286000" cy="1292772"/>
          </a:xfrm>
          <a:prstGeom prst="rect">
            <a:avLst/>
          </a:prstGeom>
          <a:noFill/>
        </p:spPr>
      </p:pic>
      <p:sp>
        <p:nvSpPr>
          <p:cNvPr id="9" name="Rectangle 8"/>
          <p:cNvSpPr/>
          <p:nvPr/>
        </p:nvSpPr>
        <p:spPr>
          <a:xfrm>
            <a:off x="6459867" y="2743200"/>
            <a:ext cx="2599558" cy="584775"/>
          </a:xfrm>
          <a:prstGeom prst="rect">
            <a:avLst/>
          </a:prstGeom>
        </p:spPr>
        <p:txBody>
          <a:bodyPr wrap="none">
            <a:spAutoFit/>
          </a:bodyPr>
          <a:lstStyle/>
          <a:p>
            <a:pPr algn="ctr"/>
            <a:r>
              <a:rPr lang="en-US" dirty="0" smtClean="0">
                <a:latin typeface="+mn-lt"/>
              </a:rPr>
              <a:t>BPE</a:t>
            </a:r>
          </a:p>
          <a:p>
            <a:pPr algn="ctr"/>
            <a:r>
              <a:rPr lang="en-US" sz="1400" dirty="0" smtClean="0">
                <a:latin typeface="+mn-lt"/>
              </a:rPr>
              <a:t>(trans-1,2-bis(4-pyridyl)ethylene)</a:t>
            </a:r>
            <a:endParaRPr lang="en-US" sz="1400" dirty="0">
              <a:latin typeface="+mn-lt"/>
            </a:endParaRPr>
          </a:p>
        </p:txBody>
      </p:sp>
      <p:sp>
        <p:nvSpPr>
          <p:cNvPr id="11" name="Text Box 9"/>
          <p:cNvSpPr txBox="1">
            <a:spLocks noChangeArrowheads="1"/>
          </p:cNvSpPr>
          <p:nvPr/>
        </p:nvSpPr>
        <p:spPr bwMode="auto">
          <a:xfrm>
            <a:off x="2362200" y="86380"/>
            <a:ext cx="4724400" cy="523220"/>
          </a:xfrm>
          <a:prstGeom prst="rect">
            <a:avLst/>
          </a:prstGeom>
          <a:noFill/>
          <a:ln w="9525">
            <a:noFill/>
            <a:miter lim="800000"/>
            <a:headEnd/>
            <a:tailEnd/>
          </a:ln>
        </p:spPr>
        <p:txBody>
          <a:bodyPr wrap="square">
            <a:spAutoFit/>
          </a:bodyPr>
          <a:lstStyle/>
          <a:p>
            <a:pPr algn="ctr"/>
            <a:r>
              <a:rPr lang="en-US" sz="2800" dirty="0">
                <a:solidFill>
                  <a:srgbClr val="0033CC"/>
                </a:solidFill>
                <a:latin typeface="Calibri" pitchFamily="34" charset="0"/>
              </a:rPr>
              <a:t>SERS </a:t>
            </a:r>
            <a:r>
              <a:rPr lang="en-US" sz="2800" dirty="0" smtClean="0">
                <a:solidFill>
                  <a:srgbClr val="0033CC"/>
                </a:solidFill>
                <a:latin typeface="Calibri" pitchFamily="34" charset="0"/>
              </a:rPr>
              <a:t>using bow-tie structure</a:t>
            </a:r>
            <a:endParaRPr lang="en-US" sz="2800" dirty="0">
              <a:solidFill>
                <a:srgbClr val="0033CC"/>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2" name="Object 4"/>
          <p:cNvGraphicFramePr>
            <a:graphicFrameLocks noChangeAspect="1"/>
          </p:cNvGraphicFramePr>
          <p:nvPr/>
        </p:nvGraphicFramePr>
        <p:xfrm>
          <a:off x="457200" y="986408"/>
          <a:ext cx="3693122" cy="2808312"/>
        </p:xfrm>
        <a:graphic>
          <a:graphicData uri="http://schemas.openxmlformats.org/presentationml/2006/ole">
            <mc:AlternateContent xmlns:mc="http://schemas.openxmlformats.org/markup-compatibility/2006">
              <mc:Choice xmlns:v="urn:schemas-microsoft-com:vml" Requires="v">
                <p:oleObj spid="_x0000_s84058" name="Graph" r:id="rId4" imgW="3906720" imgH="2964960" progId="">
                  <p:embed/>
                </p:oleObj>
              </mc:Choice>
              <mc:Fallback>
                <p:oleObj name="Graph" r:id="rId4" imgW="3906720" imgH="29649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86408"/>
                        <a:ext cx="3693122" cy="280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971" name="Object 3"/>
          <p:cNvGraphicFramePr>
            <a:graphicFrameLocks noChangeAspect="1"/>
          </p:cNvGraphicFramePr>
          <p:nvPr/>
        </p:nvGraphicFramePr>
        <p:xfrm>
          <a:off x="5107360" y="914400"/>
          <a:ext cx="3805193" cy="2880320"/>
        </p:xfrm>
        <a:graphic>
          <a:graphicData uri="http://schemas.openxmlformats.org/presentationml/2006/ole">
            <mc:AlternateContent xmlns:mc="http://schemas.openxmlformats.org/markup-compatibility/2006">
              <mc:Choice xmlns:v="urn:schemas-microsoft-com:vml" Requires="v">
                <p:oleObj spid="_x0000_s84059" name="Graph" r:id="rId6" imgW="3906720" imgH="2964960" progId="">
                  <p:embed/>
                </p:oleObj>
              </mc:Choice>
              <mc:Fallback>
                <p:oleObj name="Graph" r:id="rId6" imgW="3906720" imgH="296496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7360" y="914400"/>
                        <a:ext cx="3805193" cy="2880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970" name="Object 2"/>
          <p:cNvGraphicFramePr>
            <a:graphicFrameLocks noChangeAspect="1"/>
          </p:cNvGraphicFramePr>
          <p:nvPr/>
        </p:nvGraphicFramePr>
        <p:xfrm>
          <a:off x="457200" y="3625803"/>
          <a:ext cx="3888432" cy="2949845"/>
        </p:xfrm>
        <a:graphic>
          <a:graphicData uri="http://schemas.openxmlformats.org/presentationml/2006/ole">
            <mc:AlternateContent xmlns:mc="http://schemas.openxmlformats.org/markup-compatibility/2006">
              <mc:Choice xmlns:v="urn:schemas-microsoft-com:vml" Requires="v">
                <p:oleObj spid="_x0000_s84060" name="Graph" r:id="rId8" imgW="3906720" imgH="2964960" progId="">
                  <p:embed/>
                </p:oleObj>
              </mc:Choice>
              <mc:Fallback>
                <p:oleObj name="Graph" r:id="rId8" imgW="3906720" imgH="296496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625803"/>
                        <a:ext cx="3888432" cy="2949845"/>
                      </a:xfrm>
                      <a:prstGeom prst="rect">
                        <a:avLst/>
                      </a:prstGeom>
                      <a:solidFill>
                        <a:schemeClr val="bg1"/>
                      </a:solidFill>
                    </p:spPr>
                  </p:pic>
                </p:oleObj>
              </mc:Fallback>
            </mc:AlternateContent>
          </a:graphicData>
        </a:graphic>
      </p:graphicFrame>
      <p:graphicFrame>
        <p:nvGraphicFramePr>
          <p:cNvPr id="83969" name="Object 1"/>
          <p:cNvGraphicFramePr>
            <a:graphicFrameLocks noChangeAspect="1"/>
          </p:cNvGraphicFramePr>
          <p:nvPr/>
        </p:nvGraphicFramePr>
        <p:xfrm>
          <a:off x="5107360" y="3571641"/>
          <a:ext cx="3960440" cy="3004007"/>
        </p:xfrm>
        <a:graphic>
          <a:graphicData uri="http://schemas.openxmlformats.org/presentationml/2006/ole">
            <mc:AlternateContent xmlns:mc="http://schemas.openxmlformats.org/markup-compatibility/2006">
              <mc:Choice xmlns:v="urn:schemas-microsoft-com:vml" Requires="v">
                <p:oleObj spid="_x0000_s84061" name="Graph" r:id="rId10" imgW="3906720" imgH="2964960" progId="">
                  <p:embed/>
                </p:oleObj>
              </mc:Choice>
              <mc:Fallback>
                <p:oleObj name="Graph" r:id="rId10" imgW="3906720" imgH="2964960"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7360" y="3571641"/>
                        <a:ext cx="3960440" cy="3004007"/>
                      </a:xfrm>
                      <a:prstGeom prst="rect">
                        <a:avLst/>
                      </a:prstGeom>
                      <a:solidFill>
                        <a:schemeClr val="bg1"/>
                      </a:solidFill>
                    </p:spPr>
                  </p:pic>
                </p:oleObj>
              </mc:Fallback>
            </mc:AlternateContent>
          </a:graphicData>
        </a:graphic>
      </p:graphicFrame>
      <p:sp>
        <p:nvSpPr>
          <p:cNvPr id="839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cxnSp>
        <p:nvCxnSpPr>
          <p:cNvPr id="15" name="Straight Arrow Connector 14"/>
          <p:cNvCxnSpPr/>
          <p:nvPr/>
        </p:nvCxnSpPr>
        <p:spPr>
          <a:xfrm>
            <a:off x="1969368" y="5450904"/>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09328" y="5090864"/>
            <a:ext cx="830677" cy="369332"/>
          </a:xfrm>
          <a:prstGeom prst="rect">
            <a:avLst/>
          </a:prstGeom>
          <a:noFill/>
        </p:spPr>
        <p:txBody>
          <a:bodyPr wrap="none" rtlCol="0">
            <a:spAutoFit/>
          </a:bodyPr>
          <a:lstStyle/>
          <a:p>
            <a:r>
              <a:rPr lang="en-US" dirty="0" smtClean="0"/>
              <a:t>EF=10</a:t>
            </a:r>
            <a:r>
              <a:rPr lang="en-US" baseline="30000" dirty="0" smtClean="0"/>
              <a:t>7</a:t>
            </a:r>
            <a:endParaRPr lang="en-US" baseline="30000" dirty="0"/>
          </a:p>
        </p:txBody>
      </p:sp>
      <p:cxnSp>
        <p:nvCxnSpPr>
          <p:cNvPr id="17" name="Straight Arrow Connector 16"/>
          <p:cNvCxnSpPr/>
          <p:nvPr/>
        </p:nvCxnSpPr>
        <p:spPr>
          <a:xfrm>
            <a:off x="6259488" y="5522912"/>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99448" y="5162872"/>
            <a:ext cx="830677" cy="369332"/>
          </a:xfrm>
          <a:prstGeom prst="rect">
            <a:avLst/>
          </a:prstGeom>
          <a:noFill/>
        </p:spPr>
        <p:txBody>
          <a:bodyPr wrap="none" rtlCol="0">
            <a:spAutoFit/>
          </a:bodyPr>
          <a:lstStyle/>
          <a:p>
            <a:r>
              <a:rPr lang="en-US" dirty="0" smtClean="0"/>
              <a:t>EF=10</a:t>
            </a:r>
            <a:r>
              <a:rPr lang="en-US" baseline="30000" dirty="0" smtClean="0"/>
              <a:t>5</a:t>
            </a:r>
            <a:endParaRPr lang="en-US" baseline="30000" dirty="0"/>
          </a:p>
        </p:txBody>
      </p:sp>
      <p:sp>
        <p:nvSpPr>
          <p:cNvPr id="19" name="Slide Number Placeholder 18"/>
          <p:cNvSpPr>
            <a:spLocks noGrp="1"/>
          </p:cNvSpPr>
          <p:nvPr>
            <p:ph type="sldNum" sz="quarter" idx="12"/>
          </p:nvPr>
        </p:nvSpPr>
        <p:spPr/>
        <p:txBody>
          <a:bodyPr/>
          <a:lstStyle/>
          <a:p>
            <a:fld id="{046D808C-22FC-4806-9DBB-66F88A759711}" type="slidenum">
              <a:rPr lang="zh-CN" altLang="en-US" smtClean="0"/>
              <a:pPr/>
              <a:t>37</a:t>
            </a:fld>
            <a:endParaRPr lang="zh-CN" altLang="en-US"/>
          </a:p>
        </p:txBody>
      </p:sp>
      <p:sp>
        <p:nvSpPr>
          <p:cNvPr id="21" name="TextBox 20"/>
          <p:cNvSpPr txBox="1"/>
          <p:nvPr/>
        </p:nvSpPr>
        <p:spPr>
          <a:xfrm>
            <a:off x="914400" y="152400"/>
            <a:ext cx="73152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Effects of concentration of target molecule (BPE)</a:t>
            </a:r>
            <a:endParaRPr lang="en-US" sz="2800" dirty="0">
              <a:solidFill>
                <a:srgbClr val="0033CC"/>
              </a:solidFill>
              <a:latin typeface="Times New Roman" pitchFamily="18" charset="0"/>
              <a:cs typeface="Times New Roman" pitchFamily="18" charset="0"/>
            </a:endParaRPr>
          </a:p>
        </p:txBody>
      </p:sp>
      <p:cxnSp>
        <p:nvCxnSpPr>
          <p:cNvPr id="20" name="Straight Connector 19"/>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3" name="TextBox 22"/>
          <p:cNvSpPr txBox="1"/>
          <p:nvPr/>
        </p:nvSpPr>
        <p:spPr>
          <a:xfrm>
            <a:off x="2743200" y="5562600"/>
            <a:ext cx="2375971" cy="338554"/>
          </a:xfrm>
          <a:prstGeom prst="rect">
            <a:avLst/>
          </a:prstGeom>
          <a:noFill/>
        </p:spPr>
        <p:txBody>
          <a:bodyPr wrap="none" rtlCol="0">
            <a:spAutoFit/>
          </a:bodyPr>
          <a:lstStyle/>
          <a:p>
            <a:r>
              <a:rPr lang="en-US" sz="1600" dirty="0" smtClean="0"/>
              <a:t>EF: enhancement factor</a:t>
            </a:r>
            <a:endParaRPr lang="en-US"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457200" y="1676400"/>
            <a:ext cx="8305800" cy="3801041"/>
          </a:xfrm>
          <a:prstGeom prst="rect">
            <a:avLst/>
          </a:prstGeom>
          <a:noFill/>
          <a:ln w="9525">
            <a:noFill/>
            <a:miter lim="800000"/>
            <a:headEnd/>
            <a:tailEnd/>
          </a:ln>
        </p:spPr>
        <p:txBody>
          <a:bodyPr wrap="square">
            <a:spAutoFit/>
          </a:bodyPr>
          <a:lstStyle/>
          <a:p>
            <a:pPr marL="342900" indent="-342900">
              <a:spcAft>
                <a:spcPts val="600"/>
              </a:spcAft>
              <a:buFontTx/>
              <a:buAutoNum type="arabicPeriod"/>
            </a:pPr>
            <a:r>
              <a:rPr lang="en-US" sz="2400" dirty="0" smtClean="0">
                <a:solidFill>
                  <a:srgbClr val="0033CC"/>
                </a:solidFill>
                <a:latin typeface="Calibri" pitchFamily="34" charset="0"/>
              </a:rPr>
              <a:t>Overview of nanofabrication process</a:t>
            </a:r>
          </a:p>
          <a:p>
            <a:pPr marL="342900" indent="-342900">
              <a:spcAft>
                <a:spcPts val="600"/>
              </a:spcAft>
              <a:buFontTx/>
              <a:buAutoNum type="arabicPeriod"/>
            </a:pPr>
            <a:r>
              <a:rPr lang="en-US" sz="2400" dirty="0" smtClean="0">
                <a:solidFill>
                  <a:srgbClr val="0033CC"/>
                </a:solidFill>
                <a:latin typeface="Calibri" pitchFamily="34" charset="0"/>
              </a:rPr>
              <a:t>Electron </a:t>
            </a:r>
            <a:r>
              <a:rPr lang="en-US" sz="2400" dirty="0">
                <a:solidFill>
                  <a:srgbClr val="0033CC"/>
                </a:solidFill>
                <a:latin typeface="Calibri" pitchFamily="34" charset="0"/>
              </a:rPr>
              <a:t>beam lithography using polystyrene and PMMA monolayer brush resist</a:t>
            </a:r>
          </a:p>
          <a:p>
            <a:pPr marL="342900" indent="-342900">
              <a:spcAft>
                <a:spcPts val="600"/>
              </a:spcAft>
              <a:buFontTx/>
              <a:buAutoNum type="arabicPeriod"/>
            </a:pPr>
            <a:r>
              <a:rPr lang="en-US" sz="2400" dirty="0">
                <a:solidFill>
                  <a:srgbClr val="0033CC"/>
                </a:solidFill>
                <a:latin typeface="Calibri" pitchFamily="34" charset="0"/>
              </a:rPr>
              <a:t>Nanoimprint lithography using polymer mold</a:t>
            </a:r>
          </a:p>
          <a:p>
            <a:pPr marL="342900" indent="-342900">
              <a:spcAft>
                <a:spcPts val="600"/>
              </a:spcAft>
              <a:buFontTx/>
              <a:buAutoNum type="arabicPeriod"/>
            </a:pPr>
            <a:r>
              <a:rPr lang="en-US" sz="2400" dirty="0" smtClean="0">
                <a:solidFill>
                  <a:srgbClr val="0033CC"/>
                </a:solidFill>
                <a:latin typeface="Calibri" pitchFamily="34" charset="0"/>
              </a:rPr>
              <a:t>Nano-structured surface </a:t>
            </a:r>
            <a:r>
              <a:rPr lang="en-US" sz="2400" dirty="0">
                <a:solidFill>
                  <a:srgbClr val="0033CC"/>
                </a:solidFill>
                <a:latin typeface="Calibri" pitchFamily="34" charset="0"/>
              </a:rPr>
              <a:t>plasmon resonance (SPR) </a:t>
            </a:r>
            <a:r>
              <a:rPr lang="en-US" sz="2400" dirty="0" smtClean="0">
                <a:solidFill>
                  <a:srgbClr val="0033CC"/>
                </a:solidFill>
                <a:latin typeface="Calibri" pitchFamily="34" charset="0"/>
              </a:rPr>
              <a:t>bio-sensor</a:t>
            </a:r>
          </a:p>
          <a:p>
            <a:pPr marL="342900" indent="-342900">
              <a:spcAft>
                <a:spcPts val="600"/>
              </a:spcAft>
              <a:buFontTx/>
              <a:buAutoNum type="arabicPeriod"/>
            </a:pPr>
            <a:r>
              <a:rPr lang="en-US" sz="2400" dirty="0" smtClean="0">
                <a:solidFill>
                  <a:srgbClr val="0033CC"/>
                </a:solidFill>
                <a:latin typeface="Calibri" pitchFamily="34" charset="0"/>
              </a:rPr>
              <a:t>Nano-prism and bow-tie structure for chemical sensor based on surface enhanced Raman scattering (SERS)</a:t>
            </a:r>
          </a:p>
          <a:p>
            <a:pPr marL="342900" indent="-342900">
              <a:spcAft>
                <a:spcPts val="600"/>
              </a:spcAft>
              <a:buFontTx/>
              <a:buAutoNum type="arabicPeriod"/>
            </a:pPr>
            <a:r>
              <a:rPr lang="en-US" sz="2400" dirty="0" smtClean="0">
                <a:solidFill>
                  <a:srgbClr val="FF0000"/>
                </a:solidFill>
                <a:latin typeface="Calibri" pitchFamily="34" charset="0"/>
              </a:rPr>
              <a:t>Bio-sensor based on extraordinary optical transmission (EOT) through periodic hole array in Au</a:t>
            </a:r>
          </a:p>
        </p:txBody>
      </p:sp>
      <p:sp>
        <p:nvSpPr>
          <p:cNvPr id="3" name="Slide Number Placeholder 2"/>
          <p:cNvSpPr>
            <a:spLocks noGrp="1"/>
          </p:cNvSpPr>
          <p:nvPr>
            <p:ph type="sldNum" sz="quarter" idx="12"/>
          </p:nvPr>
        </p:nvSpPr>
        <p:spPr/>
        <p:txBody>
          <a:bodyPr/>
          <a:lstStyle/>
          <a:p>
            <a:pPr>
              <a:defRPr/>
            </a:pPr>
            <a:fld id="{810654BF-7EE6-4114-949F-378E6B9CFBAB}" type="slidenum">
              <a:rPr lang="en-US" smtClean="0"/>
              <a:pPr>
                <a:defRPr/>
              </a:pPr>
              <a:t>38</a:t>
            </a:fld>
            <a:endParaRPr lang="en-US"/>
          </a:p>
        </p:txBody>
      </p:sp>
      <p:sp>
        <p:nvSpPr>
          <p:cNvPr id="7172" name="Text Box 93"/>
          <p:cNvSpPr txBox="1">
            <a:spLocks noChangeArrowheads="1"/>
          </p:cNvSpPr>
          <p:nvPr/>
        </p:nvSpPr>
        <p:spPr bwMode="auto">
          <a:xfrm>
            <a:off x="3886200" y="457200"/>
            <a:ext cx="1371600" cy="519113"/>
          </a:xfrm>
          <a:prstGeom prst="rect">
            <a:avLst/>
          </a:prstGeom>
          <a:noFill/>
          <a:ln w="9525">
            <a:noFill/>
            <a:miter lim="800000"/>
            <a:headEnd/>
            <a:tailEnd/>
          </a:ln>
        </p:spPr>
        <p:txBody>
          <a:bodyPr>
            <a:spAutoFit/>
          </a:bodyPr>
          <a:lstStyle/>
          <a:p>
            <a:pPr>
              <a:spcBef>
                <a:spcPct val="50000"/>
              </a:spcBef>
            </a:pPr>
            <a:r>
              <a:rPr lang="en-US" sz="2800">
                <a:solidFill>
                  <a:srgbClr val="0033CC"/>
                </a:solidFill>
                <a:latin typeface="Calibri" pitchFamily="34" charset="0"/>
                <a:cs typeface="Angsana New" pitchFamily="18" charset="-34"/>
              </a:rPr>
              <a:t>Outline</a:t>
            </a:r>
            <a:endParaRPr lang="th-TH" sz="2800">
              <a:solidFill>
                <a:srgbClr val="0033CC"/>
              </a:solidFill>
              <a:latin typeface="Calibri" pitchFamily="34" charset="0"/>
              <a:cs typeface="Angsana New" pitchFamily="18" charset="-34"/>
            </a:endParaRP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3" cstate="print"/>
          <a:srcRect/>
          <a:stretch>
            <a:fillRect/>
          </a:stretch>
        </p:blipFill>
        <p:spPr bwMode="auto">
          <a:xfrm>
            <a:off x="5410200" y="1219200"/>
            <a:ext cx="3200400" cy="1257300"/>
          </a:xfrm>
          <a:prstGeom prst="rect">
            <a:avLst/>
          </a:prstGeom>
          <a:noFill/>
          <a:ln w="9525">
            <a:noFill/>
            <a:miter lim="800000"/>
            <a:headEnd/>
            <a:tailEnd/>
          </a:ln>
        </p:spPr>
      </p:pic>
      <p:grpSp>
        <p:nvGrpSpPr>
          <p:cNvPr id="23" name="Group 22"/>
          <p:cNvGrpSpPr/>
          <p:nvPr/>
        </p:nvGrpSpPr>
        <p:grpSpPr>
          <a:xfrm>
            <a:off x="1447800" y="4038600"/>
            <a:ext cx="2743200" cy="2438400"/>
            <a:chOff x="152400" y="2362200"/>
            <a:chExt cx="2362200" cy="1981200"/>
          </a:xfrm>
        </p:grpSpPr>
        <p:pic>
          <p:nvPicPr>
            <p:cNvPr id="87044" name="Picture 4"/>
            <p:cNvPicPr>
              <a:picLocks noChangeAspect="1" noChangeArrowheads="1"/>
            </p:cNvPicPr>
            <p:nvPr/>
          </p:nvPicPr>
          <p:blipFill>
            <a:blip r:embed="rId4" cstate="print"/>
            <a:srcRect r="56302" b="54536"/>
            <a:stretch>
              <a:fillRect/>
            </a:stretch>
          </p:blipFill>
          <p:spPr bwMode="auto">
            <a:xfrm>
              <a:off x="152400" y="2362200"/>
              <a:ext cx="2362200" cy="1981200"/>
            </a:xfrm>
            <a:prstGeom prst="rect">
              <a:avLst/>
            </a:prstGeom>
            <a:noFill/>
            <a:ln w="9525">
              <a:noFill/>
              <a:miter lim="800000"/>
              <a:headEnd/>
              <a:tailEnd/>
            </a:ln>
          </p:spPr>
        </p:pic>
        <p:cxnSp>
          <p:nvCxnSpPr>
            <p:cNvPr id="13" name="Straight Arrow Connector 12"/>
            <p:cNvCxnSpPr/>
            <p:nvPr/>
          </p:nvCxnSpPr>
          <p:spPr>
            <a:xfrm>
              <a:off x="1153007" y="3654287"/>
              <a:ext cx="400469" cy="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153007" y="3223592"/>
              <a:ext cx="320375" cy="344556"/>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53475" y="3395870"/>
              <a:ext cx="633323" cy="404993"/>
            </a:xfrm>
            <a:prstGeom prst="rect">
              <a:avLst/>
            </a:prstGeom>
            <a:noFill/>
          </p:spPr>
          <p:txBody>
            <a:bodyPr wrap="none" rtlCol="0">
              <a:spAutoFit/>
            </a:bodyPr>
            <a:lstStyle/>
            <a:p>
              <a:r>
                <a:rPr lang="en-US" sz="1600" b="1" dirty="0" smtClean="0">
                  <a:solidFill>
                    <a:srgbClr val="FFFF00"/>
                  </a:solidFill>
                </a:rPr>
                <a:t>(1,0)</a:t>
              </a:r>
              <a:endParaRPr lang="en-US" sz="1600" b="1" dirty="0">
                <a:solidFill>
                  <a:srgbClr val="FFFF00"/>
                </a:solidFill>
              </a:endParaRPr>
            </a:p>
          </p:txBody>
        </p:sp>
        <p:sp>
          <p:nvSpPr>
            <p:cNvPr id="18" name="TextBox 17"/>
            <p:cNvSpPr txBox="1"/>
            <p:nvPr/>
          </p:nvSpPr>
          <p:spPr>
            <a:xfrm>
              <a:off x="1313194" y="2792897"/>
              <a:ext cx="633323" cy="404993"/>
            </a:xfrm>
            <a:prstGeom prst="rect">
              <a:avLst/>
            </a:prstGeom>
            <a:noFill/>
          </p:spPr>
          <p:txBody>
            <a:bodyPr wrap="none" rtlCol="0">
              <a:spAutoFit/>
            </a:bodyPr>
            <a:lstStyle/>
            <a:p>
              <a:r>
                <a:rPr lang="en-US" sz="1600" b="1" dirty="0" smtClean="0">
                  <a:solidFill>
                    <a:srgbClr val="FFFF00"/>
                  </a:solidFill>
                </a:rPr>
                <a:t>(1,1)</a:t>
              </a:r>
              <a:endParaRPr lang="en-US" sz="1600" b="1" dirty="0">
                <a:solidFill>
                  <a:srgbClr val="FFFF00"/>
                </a:solidFill>
              </a:endParaRPr>
            </a:p>
          </p:txBody>
        </p:sp>
      </p:grpSp>
      <p:sp>
        <p:nvSpPr>
          <p:cNvPr id="14" name="Slide Number Placeholder 13"/>
          <p:cNvSpPr>
            <a:spLocks noGrp="1"/>
          </p:cNvSpPr>
          <p:nvPr>
            <p:ph type="sldNum" sz="quarter" idx="12"/>
          </p:nvPr>
        </p:nvSpPr>
        <p:spPr/>
        <p:txBody>
          <a:bodyPr/>
          <a:lstStyle/>
          <a:p>
            <a:fld id="{046D808C-22FC-4806-9DBB-66F88A759711}" type="slidenum">
              <a:rPr lang="zh-CN" altLang="en-US" smtClean="0"/>
              <a:pPr/>
              <a:t>39</a:t>
            </a:fld>
            <a:endParaRPr lang="zh-CN" altLang="en-US"/>
          </a:p>
        </p:txBody>
      </p:sp>
      <p:sp>
        <p:nvSpPr>
          <p:cNvPr id="19" name="TextBox 18"/>
          <p:cNvSpPr txBox="1"/>
          <p:nvPr/>
        </p:nvSpPr>
        <p:spPr>
          <a:xfrm>
            <a:off x="5257800" y="2362200"/>
            <a:ext cx="3886201" cy="830997"/>
          </a:xfrm>
          <a:prstGeom prst="rect">
            <a:avLst/>
          </a:prstGeom>
          <a:noFill/>
        </p:spPr>
        <p:txBody>
          <a:bodyPr wrap="square" rtlCol="0">
            <a:spAutoFit/>
          </a:bodyPr>
          <a:lstStyle/>
          <a:p>
            <a:r>
              <a:rPr lang="en-US" sz="1600" dirty="0" err="1" smtClean="0"/>
              <a:t>i</a:t>
            </a:r>
            <a:r>
              <a:rPr lang="en-US" sz="1600" dirty="0" smtClean="0"/>
              <a:t>, j=0, 1, …; </a:t>
            </a:r>
            <a:r>
              <a:rPr lang="en-US" sz="1600" i="1" dirty="0" smtClean="0"/>
              <a:t>P</a:t>
            </a:r>
            <a:r>
              <a:rPr lang="en-US" sz="1600" dirty="0" smtClean="0"/>
              <a:t>: array period</a:t>
            </a:r>
          </a:p>
          <a:p>
            <a:r>
              <a:rPr lang="en-US" sz="1600" dirty="0" err="1" smtClean="0"/>
              <a:t>ε</a:t>
            </a:r>
            <a:r>
              <a:rPr lang="en-US" sz="1600" baseline="-25000" dirty="0" err="1" smtClean="0"/>
              <a:t>m</a:t>
            </a:r>
            <a:r>
              <a:rPr lang="en-US" sz="1600" dirty="0" smtClean="0"/>
              <a:t>, </a:t>
            </a:r>
            <a:r>
              <a:rPr lang="en-US" sz="1600" dirty="0" err="1" smtClean="0"/>
              <a:t>ε</a:t>
            </a:r>
            <a:r>
              <a:rPr lang="en-US" sz="1600" baseline="-25000" dirty="0" err="1" smtClean="0"/>
              <a:t>d</a:t>
            </a:r>
            <a:r>
              <a:rPr lang="en-US" sz="1600" dirty="0" smtClean="0"/>
              <a:t>: dielectric constant for metal and the medium above (</a:t>
            </a:r>
            <a:r>
              <a:rPr lang="en-US" sz="1600" dirty="0" err="1" smtClean="0"/>
              <a:t>ε</a:t>
            </a:r>
            <a:r>
              <a:rPr lang="en-US" sz="1600" baseline="-25000" dirty="0" err="1" smtClean="0"/>
              <a:t>d</a:t>
            </a:r>
            <a:r>
              <a:rPr lang="en-US" sz="1600" baseline="-25000" dirty="0" smtClean="0"/>
              <a:t> </a:t>
            </a:r>
            <a:r>
              <a:rPr lang="en-US" sz="1600" dirty="0" smtClean="0"/>
              <a:t>=1 in air).</a:t>
            </a:r>
          </a:p>
        </p:txBody>
      </p:sp>
      <p:sp>
        <p:nvSpPr>
          <p:cNvPr id="21" name="TextBox 20"/>
          <p:cNvSpPr txBox="1"/>
          <p:nvPr/>
        </p:nvSpPr>
        <p:spPr>
          <a:xfrm>
            <a:off x="0" y="6550223"/>
            <a:ext cx="2895600" cy="307777"/>
          </a:xfrm>
          <a:prstGeom prst="rect">
            <a:avLst/>
          </a:prstGeom>
          <a:solidFill>
            <a:schemeClr val="bg1"/>
          </a:solidFill>
        </p:spPr>
        <p:txBody>
          <a:bodyPr wrap="square" rtlCol="0">
            <a:spAutoFit/>
          </a:bodyPr>
          <a:lstStyle/>
          <a:p>
            <a:r>
              <a:rPr lang="en-US" sz="1400" dirty="0" smtClean="0"/>
              <a:t>T. W. </a:t>
            </a:r>
            <a:r>
              <a:rPr lang="en-US" sz="1400" dirty="0" err="1" smtClean="0"/>
              <a:t>Ebbesen</a:t>
            </a:r>
            <a:r>
              <a:rPr lang="en-US" sz="1400" dirty="0" smtClean="0"/>
              <a:t> et al, Nature, 1998</a:t>
            </a:r>
            <a:endParaRPr lang="en-US" sz="1400" dirty="0"/>
          </a:p>
        </p:txBody>
      </p:sp>
      <p:cxnSp>
        <p:nvCxnSpPr>
          <p:cNvPr id="20" name="Straight Connector 19"/>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1752600" y="152400"/>
            <a:ext cx="53340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Extraordinary Optical Transmission</a:t>
            </a:r>
            <a:endParaRPr lang="en-US" sz="2800" dirty="0">
              <a:solidFill>
                <a:srgbClr val="0033CC"/>
              </a:solidFill>
              <a:latin typeface="Times New Roman" pitchFamily="18" charset="0"/>
              <a:cs typeface="Times New Roman" pitchFamily="18" charset="0"/>
            </a:endParaRPr>
          </a:p>
        </p:txBody>
      </p:sp>
      <p:sp>
        <p:nvSpPr>
          <p:cNvPr id="25" name="TextBox 24"/>
          <p:cNvSpPr txBox="1"/>
          <p:nvPr/>
        </p:nvSpPr>
        <p:spPr>
          <a:xfrm>
            <a:off x="152400" y="914400"/>
            <a:ext cx="5029200" cy="3028521"/>
          </a:xfrm>
          <a:prstGeom prst="rect">
            <a:avLst/>
          </a:prstGeom>
          <a:noFill/>
        </p:spPr>
        <p:txBody>
          <a:bodyPr wrap="square" rtlCol="0">
            <a:spAutoFit/>
          </a:bodyPr>
          <a:lstStyle/>
          <a:p>
            <a:pPr eaLnBrk="1" hangingPunct="1">
              <a:spcAft>
                <a:spcPct val="20000"/>
              </a:spcAft>
            </a:pPr>
            <a:r>
              <a:rPr lang="en-US" dirty="0" smtClean="0">
                <a:solidFill>
                  <a:srgbClr val="FF3300"/>
                </a:solidFill>
                <a:latin typeface="Times New Roman" pitchFamily="18" charset="0"/>
                <a:cs typeface="Times New Roman" pitchFamily="18" charset="0"/>
              </a:rPr>
              <a:t>Extraordinary optical transmission:</a:t>
            </a:r>
          </a:p>
          <a:p>
            <a:pPr marL="173038" indent="-173038" eaLnBrk="1" hangingPunct="1">
              <a:spcAft>
                <a:spcPct val="20000"/>
              </a:spcAft>
              <a:buFont typeface="Arial" pitchFamily="34" charset="0"/>
              <a:buChar char="•"/>
            </a:pPr>
            <a:r>
              <a:rPr lang="en-US" dirty="0" smtClean="0">
                <a:solidFill>
                  <a:srgbClr val="0033CC"/>
                </a:solidFill>
                <a:latin typeface="Times New Roman" pitchFamily="18" charset="0"/>
                <a:cs typeface="Times New Roman" pitchFamily="18" charset="0"/>
              </a:rPr>
              <a:t>Nanoscale hole array in optically thick metal films transmit light one order of magnitude more than expected.</a:t>
            </a:r>
          </a:p>
          <a:p>
            <a:pPr marL="173038" indent="-173038" eaLnBrk="1" hangingPunct="1">
              <a:spcAft>
                <a:spcPct val="20000"/>
              </a:spcAft>
              <a:buFont typeface="Arial" pitchFamily="34" charset="0"/>
              <a:buChar char="•"/>
            </a:pPr>
            <a:r>
              <a:rPr lang="en-US" dirty="0" smtClean="0">
                <a:solidFill>
                  <a:srgbClr val="0033CC"/>
                </a:solidFill>
                <a:latin typeface="Times New Roman" pitchFamily="18" charset="0"/>
                <a:cs typeface="Times New Roman" pitchFamily="18" charset="0"/>
              </a:rPr>
              <a:t>This enhancement is due to optical coupling by surface plasmon between the two sides of the perforated metal films.</a:t>
            </a:r>
          </a:p>
          <a:p>
            <a:pPr marL="173038" indent="-173038" eaLnBrk="1" hangingPunct="1">
              <a:spcAft>
                <a:spcPct val="20000"/>
              </a:spcAft>
              <a:buFont typeface="Arial" pitchFamily="34" charset="0"/>
              <a:buChar char="•"/>
            </a:pPr>
            <a:r>
              <a:rPr lang="en-US" dirty="0" smtClean="0">
                <a:solidFill>
                  <a:srgbClr val="0033CC"/>
                </a:solidFill>
                <a:latin typeface="Times New Roman" pitchFamily="18" charset="0"/>
              </a:rPr>
              <a:t>Resonant transmission peak </a:t>
            </a:r>
            <a:r>
              <a:rPr lang="en-US" dirty="0" smtClean="0">
                <a:solidFill>
                  <a:srgbClr val="0033CC"/>
                </a:solidFill>
                <a:latin typeface="Times New Roman" pitchFamily="18" charset="0"/>
                <a:sym typeface="Symbol"/>
              </a:rPr>
              <a:t></a:t>
            </a:r>
            <a:r>
              <a:rPr lang="en-US" baseline="-25000" dirty="0" smtClean="0">
                <a:solidFill>
                  <a:srgbClr val="0033CC"/>
                </a:solidFill>
                <a:latin typeface="Times New Roman" pitchFamily="18" charset="0"/>
                <a:sym typeface="Symbol"/>
              </a:rPr>
              <a:t>max</a:t>
            </a:r>
            <a:r>
              <a:rPr lang="en-US" dirty="0" smtClean="0">
                <a:solidFill>
                  <a:srgbClr val="0033CC"/>
                </a:solidFill>
                <a:latin typeface="Times New Roman" pitchFamily="18" charset="0"/>
              </a:rPr>
              <a:t> is very sensitive to the change on metal surface, thus can be used as bio-sensor to detect bio-binding event.</a:t>
            </a:r>
            <a:endParaRPr lang="en-US" dirty="0"/>
          </a:p>
        </p:txBody>
      </p:sp>
      <p:sp>
        <p:nvSpPr>
          <p:cNvPr id="26" name="TextBox 25"/>
          <p:cNvSpPr txBox="1"/>
          <p:nvPr/>
        </p:nvSpPr>
        <p:spPr>
          <a:xfrm>
            <a:off x="5257800" y="838200"/>
            <a:ext cx="3810000" cy="646331"/>
          </a:xfrm>
          <a:prstGeom prst="rect">
            <a:avLst/>
          </a:prstGeom>
          <a:noFill/>
        </p:spPr>
        <p:txBody>
          <a:bodyPr wrap="square" rtlCol="0">
            <a:spAutoFit/>
          </a:bodyPr>
          <a:lstStyle/>
          <a:p>
            <a:r>
              <a:rPr lang="en-US" dirty="0" smtClean="0">
                <a:solidFill>
                  <a:srgbClr val="7030A0"/>
                </a:solidFill>
                <a:latin typeface="Times New Roman" pitchFamily="18" charset="0"/>
              </a:rPr>
              <a:t>Resonant transmission with maximum intensity when </a:t>
            </a:r>
            <a:r>
              <a:rPr lang="en-US" dirty="0" smtClean="0">
                <a:solidFill>
                  <a:srgbClr val="7030A0"/>
                </a:solidFill>
                <a:latin typeface="Times New Roman" pitchFamily="18" charset="0"/>
                <a:sym typeface="Symbol"/>
              </a:rPr>
              <a:t>=</a:t>
            </a:r>
            <a:r>
              <a:rPr lang="en-US" baseline="-25000" dirty="0" smtClean="0">
                <a:solidFill>
                  <a:srgbClr val="7030A0"/>
                </a:solidFill>
                <a:latin typeface="Times New Roman" pitchFamily="18" charset="0"/>
                <a:sym typeface="Symbol"/>
              </a:rPr>
              <a:t>max</a:t>
            </a:r>
            <a:r>
              <a:rPr lang="en-US" dirty="0" smtClean="0">
                <a:solidFill>
                  <a:srgbClr val="7030A0"/>
                </a:solidFill>
                <a:latin typeface="Times New Roman" pitchFamily="18" charset="0"/>
                <a:sym typeface="Symbol"/>
              </a:rPr>
              <a:t>.</a:t>
            </a:r>
            <a:endParaRPr lang="en-US" dirty="0">
              <a:solidFill>
                <a:srgbClr val="7030A0"/>
              </a:solidFill>
            </a:endParaRPr>
          </a:p>
        </p:txBody>
      </p:sp>
      <p:pic>
        <p:nvPicPr>
          <p:cNvPr id="178177" name="Picture 1"/>
          <p:cNvPicPr>
            <a:picLocks noChangeAspect="1" noChangeArrowheads="1"/>
          </p:cNvPicPr>
          <p:nvPr/>
        </p:nvPicPr>
        <p:blipFill>
          <a:blip r:embed="rId5" cstate="print"/>
          <a:srcRect/>
          <a:stretch>
            <a:fillRect/>
          </a:stretch>
        </p:blipFill>
        <p:spPr bwMode="auto">
          <a:xfrm>
            <a:off x="4419599" y="3581400"/>
            <a:ext cx="4611015" cy="3200400"/>
          </a:xfrm>
          <a:prstGeom prst="rect">
            <a:avLst/>
          </a:prstGeom>
          <a:noFill/>
          <a:ln w="9525">
            <a:noFill/>
            <a:miter lim="800000"/>
            <a:headEnd/>
            <a:tailEnd/>
          </a:ln>
        </p:spPr>
      </p:pic>
      <p:sp>
        <p:nvSpPr>
          <p:cNvPr id="27" name="TextBox 26"/>
          <p:cNvSpPr txBox="1"/>
          <p:nvPr/>
        </p:nvSpPr>
        <p:spPr>
          <a:xfrm>
            <a:off x="152400" y="4419600"/>
            <a:ext cx="1295400" cy="646331"/>
          </a:xfrm>
          <a:prstGeom prst="rect">
            <a:avLst/>
          </a:prstGeom>
          <a:noFill/>
        </p:spPr>
        <p:txBody>
          <a:bodyPr wrap="square" rtlCol="0">
            <a:spAutoFit/>
          </a:bodyPr>
          <a:lstStyle/>
          <a:p>
            <a:r>
              <a:rPr lang="en-US" dirty="0" smtClean="0">
                <a:solidFill>
                  <a:srgbClr val="7030A0"/>
                </a:solidFill>
              </a:rPr>
              <a:t>Hole array in Au film</a:t>
            </a:r>
            <a:endParaRPr lang="en-US" dirty="0">
              <a:solidFill>
                <a:srgbClr val="7030A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457200" y="1676400"/>
            <a:ext cx="8305800" cy="3801041"/>
          </a:xfrm>
          <a:prstGeom prst="rect">
            <a:avLst/>
          </a:prstGeom>
          <a:noFill/>
          <a:ln w="9525">
            <a:noFill/>
            <a:miter lim="800000"/>
            <a:headEnd/>
            <a:tailEnd/>
          </a:ln>
        </p:spPr>
        <p:txBody>
          <a:bodyPr wrap="square">
            <a:spAutoFit/>
          </a:bodyPr>
          <a:lstStyle/>
          <a:p>
            <a:pPr marL="342900" indent="-342900">
              <a:spcAft>
                <a:spcPts val="600"/>
              </a:spcAft>
              <a:buFontTx/>
              <a:buAutoNum type="arabicPeriod"/>
            </a:pPr>
            <a:r>
              <a:rPr lang="en-US" sz="2400" dirty="0" smtClean="0">
                <a:solidFill>
                  <a:srgbClr val="0033CC"/>
                </a:solidFill>
                <a:latin typeface="Calibri" pitchFamily="34" charset="0"/>
              </a:rPr>
              <a:t>Overview of nanofabrication process</a:t>
            </a:r>
          </a:p>
          <a:p>
            <a:pPr marL="342900" indent="-342900">
              <a:spcAft>
                <a:spcPts val="600"/>
              </a:spcAft>
              <a:buFontTx/>
              <a:buAutoNum type="arabicPeriod"/>
            </a:pPr>
            <a:r>
              <a:rPr lang="en-US" sz="2400" dirty="0" smtClean="0">
                <a:solidFill>
                  <a:srgbClr val="FF0000"/>
                </a:solidFill>
                <a:latin typeface="Calibri" pitchFamily="34" charset="0"/>
              </a:rPr>
              <a:t>Electron </a:t>
            </a:r>
            <a:r>
              <a:rPr lang="en-US" sz="2400" dirty="0">
                <a:solidFill>
                  <a:srgbClr val="FF0000"/>
                </a:solidFill>
                <a:latin typeface="Calibri" pitchFamily="34" charset="0"/>
              </a:rPr>
              <a:t>beam lithography using </a:t>
            </a:r>
            <a:r>
              <a:rPr lang="en-US" sz="2400" dirty="0" smtClean="0">
                <a:solidFill>
                  <a:srgbClr val="FF0000"/>
                </a:solidFill>
                <a:latin typeface="Calibri" pitchFamily="34" charset="0"/>
              </a:rPr>
              <a:t>polystyrene and PMMA monolayer brush </a:t>
            </a:r>
            <a:r>
              <a:rPr lang="en-US" sz="2400" dirty="0">
                <a:solidFill>
                  <a:srgbClr val="FF0000"/>
                </a:solidFill>
                <a:latin typeface="Calibri" pitchFamily="34" charset="0"/>
              </a:rPr>
              <a:t>resist</a:t>
            </a:r>
          </a:p>
          <a:p>
            <a:pPr marL="342900" indent="-342900">
              <a:spcAft>
                <a:spcPts val="600"/>
              </a:spcAft>
              <a:buFontTx/>
              <a:buAutoNum type="arabicPeriod"/>
            </a:pPr>
            <a:r>
              <a:rPr lang="en-US" sz="2400" dirty="0">
                <a:solidFill>
                  <a:srgbClr val="0033CC"/>
                </a:solidFill>
                <a:latin typeface="Calibri" pitchFamily="34" charset="0"/>
              </a:rPr>
              <a:t>Nanoimprint lithography using polymer mold</a:t>
            </a:r>
          </a:p>
          <a:p>
            <a:pPr marL="342900" indent="-342900">
              <a:spcAft>
                <a:spcPts val="600"/>
              </a:spcAft>
              <a:buFontTx/>
              <a:buAutoNum type="arabicPeriod"/>
            </a:pPr>
            <a:r>
              <a:rPr lang="en-US" sz="2400" dirty="0" smtClean="0">
                <a:solidFill>
                  <a:srgbClr val="0033CC"/>
                </a:solidFill>
                <a:latin typeface="Calibri" pitchFamily="34" charset="0"/>
              </a:rPr>
              <a:t>Nano-structured surface </a:t>
            </a:r>
            <a:r>
              <a:rPr lang="en-US" sz="2400" dirty="0">
                <a:solidFill>
                  <a:srgbClr val="0033CC"/>
                </a:solidFill>
                <a:latin typeface="Calibri" pitchFamily="34" charset="0"/>
              </a:rPr>
              <a:t>plasmon resonance (SPR) </a:t>
            </a:r>
            <a:r>
              <a:rPr lang="en-US" sz="2400" dirty="0" smtClean="0">
                <a:solidFill>
                  <a:srgbClr val="0033CC"/>
                </a:solidFill>
                <a:latin typeface="Calibri" pitchFamily="34" charset="0"/>
              </a:rPr>
              <a:t>bio-sensor</a:t>
            </a:r>
          </a:p>
          <a:p>
            <a:pPr marL="342900" indent="-342900">
              <a:spcAft>
                <a:spcPts val="600"/>
              </a:spcAft>
              <a:buFontTx/>
              <a:buAutoNum type="arabicPeriod"/>
            </a:pPr>
            <a:r>
              <a:rPr lang="en-US" sz="2400" dirty="0" smtClean="0">
                <a:solidFill>
                  <a:srgbClr val="0033CC"/>
                </a:solidFill>
                <a:latin typeface="Calibri" pitchFamily="34" charset="0"/>
              </a:rPr>
              <a:t>Nano-prism and bow-tie structure for chemical sensor based on surface enhanced Raman scattering (SERS)</a:t>
            </a:r>
          </a:p>
          <a:p>
            <a:pPr marL="342900" indent="-342900">
              <a:spcAft>
                <a:spcPts val="600"/>
              </a:spcAft>
              <a:buFontTx/>
              <a:buAutoNum type="arabicPeriod"/>
            </a:pPr>
            <a:r>
              <a:rPr lang="en-US" sz="2400" dirty="0" smtClean="0">
                <a:solidFill>
                  <a:srgbClr val="0033CC"/>
                </a:solidFill>
                <a:latin typeface="Calibri" pitchFamily="34" charset="0"/>
              </a:rPr>
              <a:t>Bio-sensor based on extraordinary optical transmission (EOT) through periodic hole array in Au</a:t>
            </a:r>
          </a:p>
        </p:txBody>
      </p:sp>
      <p:sp>
        <p:nvSpPr>
          <p:cNvPr id="3" name="Slide Number Placeholder 2"/>
          <p:cNvSpPr>
            <a:spLocks noGrp="1"/>
          </p:cNvSpPr>
          <p:nvPr>
            <p:ph type="sldNum" sz="quarter" idx="12"/>
          </p:nvPr>
        </p:nvSpPr>
        <p:spPr/>
        <p:txBody>
          <a:bodyPr/>
          <a:lstStyle/>
          <a:p>
            <a:pPr>
              <a:defRPr/>
            </a:pPr>
            <a:fld id="{810654BF-7EE6-4114-949F-378E6B9CFBAB}" type="slidenum">
              <a:rPr lang="en-US" smtClean="0"/>
              <a:pPr>
                <a:defRPr/>
              </a:pPr>
              <a:t>4</a:t>
            </a:fld>
            <a:endParaRPr lang="en-US"/>
          </a:p>
        </p:txBody>
      </p:sp>
      <p:sp>
        <p:nvSpPr>
          <p:cNvPr id="7172" name="Text Box 93"/>
          <p:cNvSpPr txBox="1">
            <a:spLocks noChangeArrowheads="1"/>
          </p:cNvSpPr>
          <p:nvPr/>
        </p:nvSpPr>
        <p:spPr bwMode="auto">
          <a:xfrm>
            <a:off x="3886200" y="457200"/>
            <a:ext cx="1371600" cy="519113"/>
          </a:xfrm>
          <a:prstGeom prst="rect">
            <a:avLst/>
          </a:prstGeom>
          <a:noFill/>
          <a:ln w="9525">
            <a:noFill/>
            <a:miter lim="800000"/>
            <a:headEnd/>
            <a:tailEnd/>
          </a:ln>
        </p:spPr>
        <p:txBody>
          <a:bodyPr>
            <a:spAutoFit/>
          </a:bodyPr>
          <a:lstStyle/>
          <a:p>
            <a:pPr>
              <a:spcBef>
                <a:spcPct val="50000"/>
              </a:spcBef>
            </a:pPr>
            <a:r>
              <a:rPr lang="en-US" sz="2800">
                <a:solidFill>
                  <a:srgbClr val="0033CC"/>
                </a:solidFill>
                <a:latin typeface="Calibri" pitchFamily="34" charset="0"/>
                <a:cs typeface="Angsana New" pitchFamily="18" charset="-34"/>
              </a:rPr>
              <a:t>Outline</a:t>
            </a:r>
            <a:endParaRPr lang="th-TH" sz="2800">
              <a:solidFill>
                <a:srgbClr val="0033CC"/>
              </a:solidFill>
              <a:latin typeface="Calibri" pitchFamily="34" charset="0"/>
              <a:cs typeface="Angsana New" pitchFamily="18" charset="-34"/>
            </a:endParaRP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2132856"/>
            <a:ext cx="2895600" cy="609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699792" y="1751856"/>
            <a:ext cx="2895600" cy="304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595391" y="1715125"/>
            <a:ext cx="1941557" cy="646331"/>
          </a:xfrm>
          <a:prstGeom prst="rect">
            <a:avLst/>
          </a:prstGeom>
          <a:noFill/>
        </p:spPr>
        <p:txBody>
          <a:bodyPr wrap="none" rtlCol="0">
            <a:spAutoFit/>
          </a:bodyPr>
          <a:lstStyle/>
          <a:p>
            <a:r>
              <a:rPr lang="en-US" dirty="0" smtClean="0">
                <a:latin typeface="Times New Roman" pitchFamily="18" charset="0"/>
                <a:cs typeface="Times New Roman" pitchFamily="18" charset="0"/>
              </a:rPr>
              <a:t>100nm ZEP-520A</a:t>
            </a:r>
          </a:p>
          <a:p>
            <a:r>
              <a:rPr lang="en-US" dirty="0" smtClean="0">
                <a:latin typeface="Times New Roman" pitchFamily="18" charset="0"/>
                <a:cs typeface="Times New Roman" pitchFamily="18" charset="0"/>
              </a:rPr>
              <a:t>20nm SiO2</a:t>
            </a:r>
          </a:p>
        </p:txBody>
      </p:sp>
      <p:sp>
        <p:nvSpPr>
          <p:cNvPr id="7" name="TextBox 6"/>
          <p:cNvSpPr txBox="1"/>
          <p:nvPr/>
        </p:nvSpPr>
        <p:spPr>
          <a:xfrm>
            <a:off x="5595391" y="2437656"/>
            <a:ext cx="1518364" cy="923330"/>
          </a:xfrm>
          <a:prstGeom prst="rect">
            <a:avLst/>
          </a:prstGeom>
          <a:noFill/>
        </p:spPr>
        <p:txBody>
          <a:bodyPr wrap="none" rtlCol="0">
            <a:spAutoFit/>
          </a:bodyPr>
          <a:lstStyle/>
          <a:p>
            <a:r>
              <a:rPr lang="en-US" dirty="0" smtClean="0">
                <a:latin typeface="Times New Roman" pitchFamily="18" charset="0"/>
                <a:cs typeface="Times New Roman" pitchFamily="18" charset="0"/>
              </a:rPr>
              <a:t>200nm PMGI</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Silica</a:t>
            </a:r>
          </a:p>
        </p:txBody>
      </p:sp>
      <p:sp>
        <p:nvSpPr>
          <p:cNvPr id="8" name="Rectangle 7"/>
          <p:cNvSpPr/>
          <p:nvPr/>
        </p:nvSpPr>
        <p:spPr>
          <a:xfrm>
            <a:off x="2699791" y="2056656"/>
            <a:ext cx="2895600" cy="762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580112" y="1052736"/>
            <a:ext cx="2024913" cy="369332"/>
          </a:xfrm>
          <a:prstGeom prst="rect">
            <a:avLst/>
          </a:prstGeom>
          <a:noFill/>
        </p:spPr>
        <p:txBody>
          <a:bodyPr wrap="none" rtlCol="0">
            <a:spAutoFit/>
          </a:bodyPr>
          <a:lstStyle/>
          <a:p>
            <a:r>
              <a:rPr lang="en-US" dirty="0" smtClean="0">
                <a:latin typeface="Times New Roman" pitchFamily="18" charset="0"/>
                <a:cs typeface="Times New Roman" pitchFamily="18" charset="0"/>
              </a:rPr>
              <a:t>E-beam lithography</a:t>
            </a:r>
            <a:endParaRPr lang="en-US" dirty="0">
              <a:latin typeface="Times New Roman" pitchFamily="18" charset="0"/>
              <a:cs typeface="Times New Roman" pitchFamily="18" charset="0"/>
            </a:endParaRPr>
          </a:p>
        </p:txBody>
      </p:sp>
      <p:sp>
        <p:nvSpPr>
          <p:cNvPr id="10" name="Isosceles Triangle 9"/>
          <p:cNvSpPr/>
          <p:nvPr/>
        </p:nvSpPr>
        <p:spPr>
          <a:xfrm flipV="1">
            <a:off x="4572000" y="980728"/>
            <a:ext cx="228600" cy="685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a:off x="2699791" y="2742456"/>
            <a:ext cx="2895600" cy="838200"/>
          </a:xfrm>
          <a:prstGeom prst="flowChartDocumen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11"/>
          <p:cNvSpPr/>
          <p:nvPr/>
        </p:nvSpPr>
        <p:spPr>
          <a:xfrm>
            <a:off x="2699791" y="1675656"/>
            <a:ext cx="28956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flipV="1">
            <a:off x="3491880" y="980728"/>
            <a:ext cx="228600" cy="685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595391" y="1447056"/>
            <a:ext cx="998991" cy="369332"/>
          </a:xfrm>
          <a:prstGeom prst="rect">
            <a:avLst/>
          </a:prstGeom>
          <a:noFill/>
        </p:spPr>
        <p:txBody>
          <a:bodyPr wrap="none" rtlCol="0">
            <a:spAutoFit/>
          </a:bodyPr>
          <a:lstStyle/>
          <a:p>
            <a:r>
              <a:rPr lang="en-US" dirty="0" smtClean="0">
                <a:latin typeface="Times New Roman" pitchFamily="18" charset="0"/>
                <a:cs typeface="Times New Roman" pitchFamily="18" charset="0"/>
              </a:rPr>
              <a:t>10nm Cr</a:t>
            </a:r>
          </a:p>
        </p:txBody>
      </p:sp>
      <p:sp>
        <p:nvSpPr>
          <p:cNvPr id="17" name="Rectangle 16"/>
          <p:cNvSpPr/>
          <p:nvPr/>
        </p:nvSpPr>
        <p:spPr>
          <a:xfrm>
            <a:off x="3491880" y="1700808"/>
            <a:ext cx="21602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572000" y="1700808"/>
            <a:ext cx="21602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491880" y="1988840"/>
            <a:ext cx="216024"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572000" y="1988840"/>
            <a:ext cx="216024"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699792" y="1700808"/>
            <a:ext cx="792088" cy="720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707904" y="1700808"/>
            <a:ext cx="864096" cy="720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788024" y="1700808"/>
            <a:ext cx="792088" cy="720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flipV="1">
            <a:off x="4788024" y="1988840"/>
            <a:ext cx="829817"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flipV="1">
            <a:off x="2699792" y="1988840"/>
            <a:ext cx="792088"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flipV="1">
            <a:off x="3707905" y="1988840"/>
            <a:ext cx="86409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3398912" y="1607840"/>
            <a:ext cx="381000" cy="381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479032" y="1607840"/>
            <a:ext cx="381000" cy="381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699792" y="2276872"/>
            <a:ext cx="720080"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779912" y="2276872"/>
            <a:ext cx="720080"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860032" y="2276872"/>
            <a:ext cx="720080"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p:cNvPicPr>
            <a:picLocks noChangeAspect="1" noChangeArrowheads="1"/>
          </p:cNvPicPr>
          <p:nvPr/>
        </p:nvPicPr>
        <p:blipFill>
          <a:blip r:embed="rId3" cstate="print"/>
          <a:srcRect/>
          <a:stretch>
            <a:fillRect/>
          </a:stretch>
        </p:blipFill>
        <p:spPr bwMode="auto">
          <a:xfrm>
            <a:off x="2627784" y="979632"/>
            <a:ext cx="3048000" cy="2593384"/>
          </a:xfrm>
          <a:prstGeom prst="rect">
            <a:avLst/>
          </a:prstGeom>
          <a:noFill/>
          <a:ln w="9525">
            <a:noFill/>
            <a:miter lim="800000"/>
            <a:headEnd/>
            <a:tailEnd/>
          </a:ln>
        </p:spPr>
      </p:pic>
      <p:grpSp>
        <p:nvGrpSpPr>
          <p:cNvPr id="2" name="Group 46"/>
          <p:cNvGrpSpPr/>
          <p:nvPr/>
        </p:nvGrpSpPr>
        <p:grpSpPr>
          <a:xfrm>
            <a:off x="-38100" y="3848100"/>
            <a:ext cx="9182100" cy="3009900"/>
            <a:chOff x="-38100" y="3848100"/>
            <a:chExt cx="9182100" cy="3009900"/>
          </a:xfrm>
        </p:grpSpPr>
        <p:pic>
          <p:nvPicPr>
            <p:cNvPr id="34" name="Picture 33" descr="C:\Users\Jian\Desktop\Jian\my experiment\20130521 EOT\2013052129.tif"/>
            <p:cNvPicPr>
              <a:picLocks noChangeAspect="1" noChangeArrowheads="1"/>
            </p:cNvPicPr>
            <p:nvPr/>
          </p:nvPicPr>
          <p:blipFill>
            <a:blip r:embed="rId4" cstate="print"/>
            <a:srcRect b="12222"/>
            <a:stretch>
              <a:fillRect/>
            </a:stretch>
          </p:blipFill>
          <p:spPr bwMode="auto">
            <a:xfrm>
              <a:off x="-38100" y="3848100"/>
              <a:ext cx="4572000" cy="3009900"/>
            </a:xfrm>
            <a:prstGeom prst="rect">
              <a:avLst/>
            </a:prstGeom>
            <a:noFill/>
          </p:spPr>
        </p:pic>
        <p:pic>
          <p:nvPicPr>
            <p:cNvPr id="35" name="Picture 34" descr="C:\Users\Jian\Desktop\Jian\my experiment\2012\20120731 EOT low T\20120731_06.tif"/>
            <p:cNvPicPr>
              <a:picLocks noChangeAspect="1" noChangeArrowheads="1"/>
            </p:cNvPicPr>
            <p:nvPr/>
          </p:nvPicPr>
          <p:blipFill>
            <a:blip r:embed="rId5" cstate="print">
              <a:lum bright="-40000"/>
            </a:blip>
            <a:srcRect b="12222"/>
            <a:stretch>
              <a:fillRect/>
            </a:stretch>
          </p:blipFill>
          <p:spPr bwMode="auto">
            <a:xfrm>
              <a:off x="4572000" y="3848100"/>
              <a:ext cx="4572000" cy="3009900"/>
            </a:xfrm>
            <a:prstGeom prst="rect">
              <a:avLst/>
            </a:prstGeom>
            <a:noFill/>
          </p:spPr>
        </p:pic>
        <p:pic>
          <p:nvPicPr>
            <p:cNvPr id="36" name="Picture 35"/>
            <p:cNvPicPr>
              <a:picLocks noChangeAspect="1" noChangeArrowheads="1"/>
            </p:cNvPicPr>
            <p:nvPr/>
          </p:nvPicPr>
          <p:blipFill>
            <a:blip r:embed="rId6" cstate="print"/>
            <a:srcRect/>
            <a:stretch>
              <a:fillRect/>
            </a:stretch>
          </p:blipFill>
          <p:spPr bwMode="auto">
            <a:xfrm>
              <a:off x="2819400" y="5334000"/>
              <a:ext cx="1676400" cy="1517934"/>
            </a:xfrm>
            <a:prstGeom prst="rect">
              <a:avLst/>
            </a:prstGeom>
            <a:noFill/>
            <a:ln w="9525">
              <a:noFill/>
              <a:miter lim="800000"/>
              <a:headEnd/>
              <a:tailEnd/>
            </a:ln>
          </p:spPr>
        </p:pic>
        <p:pic>
          <p:nvPicPr>
            <p:cNvPr id="37" name="Picture 36"/>
            <p:cNvPicPr>
              <a:picLocks noChangeAspect="1" noChangeArrowheads="1"/>
            </p:cNvPicPr>
            <p:nvPr/>
          </p:nvPicPr>
          <p:blipFill>
            <a:blip r:embed="rId7" cstate="print">
              <a:lum bright="-40000"/>
            </a:blip>
            <a:srcRect/>
            <a:stretch>
              <a:fillRect/>
            </a:stretch>
          </p:blipFill>
          <p:spPr bwMode="auto">
            <a:xfrm>
              <a:off x="7610475" y="5302006"/>
              <a:ext cx="1533525" cy="1555994"/>
            </a:xfrm>
            <a:prstGeom prst="rect">
              <a:avLst/>
            </a:prstGeom>
            <a:noFill/>
            <a:ln w="9525">
              <a:noFill/>
              <a:miter lim="800000"/>
              <a:headEnd/>
              <a:tailEnd/>
            </a:ln>
          </p:spPr>
        </p:pic>
        <p:sp>
          <p:nvSpPr>
            <p:cNvPr id="38" name="TextBox 12"/>
            <p:cNvSpPr txBox="1"/>
            <p:nvPr/>
          </p:nvSpPr>
          <p:spPr>
            <a:xfrm>
              <a:off x="4628466" y="3848100"/>
              <a:ext cx="252088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smtClean="0">
                  <a:solidFill>
                    <a:schemeClr val="bg1"/>
                  </a:solidFill>
                  <a:latin typeface="Times New Roman" pitchFamily="18" charset="0"/>
                  <a:cs typeface="Times New Roman" pitchFamily="18" charset="0"/>
                </a:rPr>
                <a:t>(b) Double liftoff process</a:t>
              </a:r>
              <a:endParaRPr lang="en-US" dirty="0">
                <a:solidFill>
                  <a:schemeClr val="bg1"/>
                </a:solidFill>
                <a:latin typeface="Times New Roman" pitchFamily="18" charset="0"/>
                <a:cs typeface="Times New Roman" pitchFamily="18" charset="0"/>
              </a:endParaRPr>
            </a:p>
          </p:txBody>
        </p:sp>
        <p:sp>
          <p:nvSpPr>
            <p:cNvPr id="39" name="TextBox 13"/>
            <p:cNvSpPr txBox="1"/>
            <p:nvPr/>
          </p:nvSpPr>
          <p:spPr>
            <a:xfrm>
              <a:off x="-19734" y="3848100"/>
              <a:ext cx="244393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smtClean="0">
                  <a:solidFill>
                    <a:schemeClr val="bg1"/>
                  </a:solidFill>
                  <a:latin typeface="Times New Roman" pitchFamily="18" charset="0"/>
                  <a:cs typeface="Times New Roman" pitchFamily="18" charset="0"/>
                </a:rPr>
                <a:t>(a) Single liftoff process</a:t>
              </a:r>
              <a:endParaRPr lang="en-US" dirty="0">
                <a:solidFill>
                  <a:schemeClr val="bg1"/>
                </a:solidFill>
                <a:latin typeface="Times New Roman" pitchFamily="18" charset="0"/>
                <a:cs typeface="Times New Roman" pitchFamily="18" charset="0"/>
              </a:endParaRPr>
            </a:p>
          </p:txBody>
        </p:sp>
        <p:sp>
          <p:nvSpPr>
            <p:cNvPr id="40" name="Rectangle 39"/>
            <p:cNvSpPr/>
            <p:nvPr/>
          </p:nvSpPr>
          <p:spPr>
            <a:xfrm>
              <a:off x="2019300" y="54483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600" b="1" dirty="0" smtClean="0">
                  <a:solidFill>
                    <a:srgbClr val="FF0000"/>
                  </a:solidFill>
                </a:rPr>
                <a:t>2.</a:t>
              </a:r>
              <a:endParaRPr lang="en-US" sz="1600" b="1" dirty="0">
                <a:solidFill>
                  <a:srgbClr val="FF0000"/>
                </a:solidFill>
              </a:endParaRPr>
            </a:p>
          </p:txBody>
        </p:sp>
        <p:sp>
          <p:nvSpPr>
            <p:cNvPr id="41" name="Rectangle 40"/>
            <p:cNvSpPr/>
            <p:nvPr/>
          </p:nvSpPr>
          <p:spPr>
            <a:xfrm>
              <a:off x="1828800" y="62484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600" b="1" dirty="0" smtClean="0">
                  <a:solidFill>
                    <a:srgbClr val="FF0000"/>
                  </a:solidFill>
                </a:rPr>
                <a:t>1.</a:t>
              </a:r>
              <a:endParaRPr lang="en-US" sz="1600" b="1" dirty="0">
                <a:solidFill>
                  <a:srgbClr val="FF0000"/>
                </a:solidFill>
              </a:endParaRPr>
            </a:p>
          </p:txBody>
        </p:sp>
        <p:sp>
          <p:nvSpPr>
            <p:cNvPr id="42" name="Rectangle 41"/>
            <p:cNvSpPr/>
            <p:nvPr/>
          </p:nvSpPr>
          <p:spPr>
            <a:xfrm>
              <a:off x="2819400" y="48006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600" b="1" dirty="0" smtClean="0">
                  <a:solidFill>
                    <a:srgbClr val="FF0000"/>
                  </a:solidFill>
                </a:rPr>
                <a:t>3.</a:t>
              </a:r>
              <a:endParaRPr lang="en-US" sz="1600" b="1" dirty="0">
                <a:solidFill>
                  <a:srgbClr val="FF0000"/>
                </a:solidFill>
              </a:endParaRPr>
            </a:p>
          </p:txBody>
        </p:sp>
        <p:cxnSp>
          <p:nvCxnSpPr>
            <p:cNvPr id="43" name="Straight Connector 42"/>
            <p:cNvCxnSpPr/>
            <p:nvPr/>
          </p:nvCxnSpPr>
          <p:spPr>
            <a:xfrm>
              <a:off x="3520968" y="6781800"/>
              <a:ext cx="838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15"/>
            <p:cNvSpPr txBox="1"/>
            <p:nvPr/>
          </p:nvSpPr>
          <p:spPr>
            <a:xfrm>
              <a:off x="3368568" y="6320135"/>
              <a:ext cx="112723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400" dirty="0" smtClean="0">
                  <a:solidFill>
                    <a:schemeClr val="bg1"/>
                  </a:solidFill>
                </a:rPr>
                <a:t>500 nm</a:t>
              </a:r>
              <a:endParaRPr lang="en-US" sz="2400" dirty="0">
                <a:solidFill>
                  <a:schemeClr val="bg1"/>
                </a:solidFill>
              </a:endParaRPr>
            </a:p>
          </p:txBody>
        </p:sp>
        <p:cxnSp>
          <p:nvCxnSpPr>
            <p:cNvPr id="45" name="Straight Connector 44"/>
            <p:cNvCxnSpPr/>
            <p:nvPr/>
          </p:nvCxnSpPr>
          <p:spPr>
            <a:xfrm>
              <a:off x="8169168" y="6781800"/>
              <a:ext cx="838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18"/>
            <p:cNvSpPr txBox="1"/>
            <p:nvPr/>
          </p:nvSpPr>
          <p:spPr>
            <a:xfrm>
              <a:off x="8016768" y="6320135"/>
              <a:ext cx="112723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400" dirty="0" smtClean="0">
                  <a:solidFill>
                    <a:schemeClr val="bg1"/>
                  </a:solidFill>
                </a:rPr>
                <a:t>500 nm</a:t>
              </a:r>
              <a:endParaRPr lang="en-US" sz="2400" dirty="0">
                <a:solidFill>
                  <a:schemeClr val="bg1"/>
                </a:solidFill>
              </a:endParaRPr>
            </a:p>
          </p:txBody>
        </p:sp>
      </p:grpSp>
      <p:sp>
        <p:nvSpPr>
          <p:cNvPr id="48" name="Slide Number Placeholder 47"/>
          <p:cNvSpPr>
            <a:spLocks noGrp="1"/>
          </p:cNvSpPr>
          <p:nvPr>
            <p:ph type="sldNum" sz="quarter" idx="12"/>
          </p:nvPr>
        </p:nvSpPr>
        <p:spPr/>
        <p:txBody>
          <a:bodyPr/>
          <a:lstStyle/>
          <a:p>
            <a:fld id="{046D808C-22FC-4806-9DBB-66F88A759711}" type="slidenum">
              <a:rPr lang="zh-CN" altLang="en-US" smtClean="0"/>
              <a:pPr/>
              <a:t>40</a:t>
            </a:fld>
            <a:endParaRPr lang="zh-CN" altLang="en-US"/>
          </a:p>
        </p:txBody>
      </p:sp>
      <p:pic>
        <p:nvPicPr>
          <p:cNvPr id="100354" name="Picture 2"/>
          <p:cNvPicPr>
            <a:picLocks noChangeAspect="1" noChangeArrowheads="1"/>
          </p:cNvPicPr>
          <p:nvPr/>
        </p:nvPicPr>
        <p:blipFill>
          <a:blip r:embed="rId8" cstate="print"/>
          <a:srcRect/>
          <a:stretch>
            <a:fillRect/>
          </a:stretch>
        </p:blipFill>
        <p:spPr bwMode="auto">
          <a:xfrm>
            <a:off x="971600" y="1340768"/>
            <a:ext cx="2533650" cy="1990725"/>
          </a:xfrm>
          <a:prstGeom prst="rect">
            <a:avLst/>
          </a:prstGeom>
          <a:noFill/>
          <a:ln w="9525">
            <a:noFill/>
            <a:miter lim="800000"/>
            <a:headEnd/>
            <a:tailEnd/>
          </a:ln>
        </p:spPr>
      </p:pic>
      <p:pic>
        <p:nvPicPr>
          <p:cNvPr id="100355" name="Picture 3"/>
          <p:cNvPicPr>
            <a:picLocks noChangeAspect="1" noChangeArrowheads="1"/>
          </p:cNvPicPr>
          <p:nvPr/>
        </p:nvPicPr>
        <p:blipFill>
          <a:blip r:embed="rId9" cstate="print"/>
          <a:srcRect/>
          <a:stretch>
            <a:fillRect/>
          </a:stretch>
        </p:blipFill>
        <p:spPr bwMode="auto">
          <a:xfrm>
            <a:off x="5508104" y="1196752"/>
            <a:ext cx="2448272" cy="1990725"/>
          </a:xfrm>
          <a:prstGeom prst="rect">
            <a:avLst/>
          </a:prstGeom>
          <a:noFill/>
          <a:ln w="9525">
            <a:noFill/>
            <a:miter lim="800000"/>
            <a:headEnd/>
            <a:tailEnd/>
          </a:ln>
        </p:spPr>
      </p:pic>
      <p:cxnSp>
        <p:nvCxnSpPr>
          <p:cNvPr id="47" name="Straight Connector 46"/>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9" name="TextBox 48"/>
          <p:cNvSpPr txBox="1"/>
          <p:nvPr/>
        </p:nvSpPr>
        <p:spPr>
          <a:xfrm>
            <a:off x="762000" y="152400"/>
            <a:ext cx="78486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Fabrication of Au hole array by double liftoff process</a:t>
            </a:r>
            <a:endParaRPr lang="en-US" sz="2800"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linds(horizontal)">
                                      <p:cBhvr>
                                        <p:cTn id="40" dur="500"/>
                                        <p:tgtEl>
                                          <p:spTgt spid="2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linds(horizontal)">
                                      <p:cBhvr>
                                        <p:cTn id="43" dur="500"/>
                                        <p:tgtEl>
                                          <p:spTgt spid="2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linds(horizontal)">
                                      <p:cBhvr>
                                        <p:cTn id="46" dur="500"/>
                                        <p:tgtEl>
                                          <p:spTgt spid="1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linds(horizontal)">
                                      <p:cBhvr>
                                        <p:cTn id="49" dur="500"/>
                                        <p:tgtEl>
                                          <p:spTgt spid="20"/>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0" nodeType="clickEffect">
                                  <p:stCondLst>
                                    <p:cond delay="0"/>
                                  </p:stCondLst>
                                  <p:childTnLst>
                                    <p:animEffect transition="out" filter="blinds(horizontal)">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3" presetClass="exit" presetSubtype="10" fill="hold" grpId="1" nodeType="withEffect">
                                  <p:stCondLst>
                                    <p:cond delay="0"/>
                                  </p:stCondLst>
                                  <p:childTnLst>
                                    <p:animEffect transition="out" filter="blinds(horizontal)">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linds(horizontal)">
                                      <p:cBhvr>
                                        <p:cTn id="71" dur="500"/>
                                        <p:tgtEl>
                                          <p:spTgt spid="25"/>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linds(horizontal)">
                                      <p:cBhvr>
                                        <p:cTn id="74" dur="500"/>
                                        <p:tgtEl>
                                          <p:spTgt spid="26"/>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linds(horizontal)">
                                      <p:cBhvr>
                                        <p:cTn id="82" dur="500"/>
                                        <p:tgtEl>
                                          <p:spTgt spid="29"/>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linds(horizontal)">
                                      <p:cBhvr>
                                        <p:cTn id="85" dur="500"/>
                                        <p:tgtEl>
                                          <p:spTgt spid="27"/>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linds(horizontal)">
                                      <p:cBhvr>
                                        <p:cTn id="88" dur="500"/>
                                        <p:tgtEl>
                                          <p:spTgt spid="3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linds(horizontal)">
                                      <p:cBhvr>
                                        <p:cTn id="91" dur="500"/>
                                        <p:tgtEl>
                                          <p:spTgt spid="28"/>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linds(horizontal)">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blinds(horizontal)">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xit" presetSubtype="10" fill="hold" grpId="0" nodeType="clickEffect">
                                  <p:stCondLst>
                                    <p:cond delay="0"/>
                                  </p:stCondLst>
                                  <p:childTnLst>
                                    <p:animEffect transition="out" filter="blinds(horizontal)">
                                      <p:cBhvr>
                                        <p:cTn id="103" dur="500"/>
                                        <p:tgtEl>
                                          <p:spTgt spid="4"/>
                                        </p:tgtEl>
                                      </p:cBhvr>
                                    </p:animEffect>
                                    <p:set>
                                      <p:cBhvr>
                                        <p:cTn id="104" dur="1" fill="hold">
                                          <p:stCondLst>
                                            <p:cond delay="499"/>
                                          </p:stCondLst>
                                        </p:cTn>
                                        <p:tgtEl>
                                          <p:spTgt spid="4"/>
                                        </p:tgtEl>
                                        <p:attrNameLst>
                                          <p:attrName>style.visibility</p:attrName>
                                        </p:attrNameLst>
                                      </p:cBhvr>
                                      <p:to>
                                        <p:strVal val="hidden"/>
                                      </p:to>
                                    </p:set>
                                  </p:childTnLst>
                                </p:cTn>
                              </p:par>
                              <p:par>
                                <p:cTn id="105" presetID="3" presetClass="exit" presetSubtype="10" fill="hold" grpId="1" nodeType="withEffect">
                                  <p:stCondLst>
                                    <p:cond delay="0"/>
                                  </p:stCondLst>
                                  <p:childTnLst>
                                    <p:animEffect transition="out" filter="blinds(horizontal)">
                                      <p:cBhvr>
                                        <p:cTn id="106" dur="500"/>
                                        <p:tgtEl>
                                          <p:spTgt spid="5"/>
                                        </p:tgtEl>
                                      </p:cBhvr>
                                    </p:animEffect>
                                    <p:set>
                                      <p:cBhvr>
                                        <p:cTn id="107" dur="1" fill="hold">
                                          <p:stCondLst>
                                            <p:cond delay="499"/>
                                          </p:stCondLst>
                                        </p:cTn>
                                        <p:tgtEl>
                                          <p:spTgt spid="5"/>
                                        </p:tgtEl>
                                        <p:attrNameLst>
                                          <p:attrName>style.visibility</p:attrName>
                                        </p:attrNameLst>
                                      </p:cBhvr>
                                      <p:to>
                                        <p:strVal val="hidden"/>
                                      </p:to>
                                    </p:set>
                                  </p:childTnLst>
                                </p:cTn>
                              </p:par>
                              <p:par>
                                <p:cTn id="108" presetID="3" presetClass="exit" presetSubtype="10" fill="hold" grpId="1" nodeType="withEffect">
                                  <p:stCondLst>
                                    <p:cond delay="0"/>
                                  </p:stCondLst>
                                  <p:childTnLst>
                                    <p:animEffect transition="out" filter="blinds(horizontal)">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par>
                                <p:cTn id="111" presetID="3" presetClass="exit" presetSubtype="10" fill="hold" grpId="1" nodeType="withEffect">
                                  <p:stCondLst>
                                    <p:cond delay="0"/>
                                  </p:stCondLst>
                                  <p:childTnLst>
                                    <p:animEffect transition="out" filter="blinds(horizontal)">
                                      <p:cBhvr>
                                        <p:cTn id="112" dur="500"/>
                                        <p:tgtEl>
                                          <p:spTgt spid="7"/>
                                        </p:tgtEl>
                                      </p:cBhvr>
                                    </p:animEffect>
                                    <p:set>
                                      <p:cBhvr>
                                        <p:cTn id="113" dur="1" fill="hold">
                                          <p:stCondLst>
                                            <p:cond delay="499"/>
                                          </p:stCondLst>
                                        </p:cTn>
                                        <p:tgtEl>
                                          <p:spTgt spid="7"/>
                                        </p:tgtEl>
                                        <p:attrNameLst>
                                          <p:attrName>style.visibility</p:attrName>
                                        </p:attrNameLst>
                                      </p:cBhvr>
                                      <p:to>
                                        <p:strVal val="hidden"/>
                                      </p:to>
                                    </p:set>
                                  </p:childTnLst>
                                </p:cTn>
                              </p:par>
                              <p:par>
                                <p:cTn id="114" presetID="3" presetClass="exit" presetSubtype="10" fill="hold" grpId="0" nodeType="withEffect">
                                  <p:stCondLst>
                                    <p:cond delay="0"/>
                                  </p:stCondLst>
                                  <p:childTnLst>
                                    <p:animEffect transition="out" filter="blinds(horizontal)">
                                      <p:cBhvr>
                                        <p:cTn id="115" dur="500"/>
                                        <p:tgtEl>
                                          <p:spTgt spid="8"/>
                                        </p:tgtEl>
                                      </p:cBhvr>
                                    </p:animEffect>
                                    <p:set>
                                      <p:cBhvr>
                                        <p:cTn id="116" dur="1" fill="hold">
                                          <p:stCondLst>
                                            <p:cond delay="499"/>
                                          </p:stCondLst>
                                        </p:cTn>
                                        <p:tgtEl>
                                          <p:spTgt spid="8"/>
                                        </p:tgtEl>
                                        <p:attrNameLst>
                                          <p:attrName>style.visibility</p:attrName>
                                        </p:attrNameLst>
                                      </p:cBhvr>
                                      <p:to>
                                        <p:strVal val="hidden"/>
                                      </p:to>
                                    </p:set>
                                  </p:childTnLst>
                                </p:cTn>
                              </p:par>
                              <p:par>
                                <p:cTn id="117" presetID="3" presetClass="exit" presetSubtype="10" fill="hold" grpId="1" nodeType="withEffect">
                                  <p:stCondLst>
                                    <p:cond delay="0"/>
                                  </p:stCondLst>
                                  <p:childTnLst>
                                    <p:animEffect transition="out" filter="blinds(horizontal)">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3" presetClass="exit" presetSubtype="10" fill="hold" grpId="1" nodeType="withEffect">
                                  <p:stCondLst>
                                    <p:cond delay="0"/>
                                  </p:stCondLst>
                                  <p:childTnLst>
                                    <p:animEffect transition="out" filter="blinds(horizontal)">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par>
                                <p:cTn id="123" presetID="3" presetClass="exit" presetSubtype="10" fill="hold" grpId="0" nodeType="withEffect">
                                  <p:stCondLst>
                                    <p:cond delay="0"/>
                                  </p:stCondLst>
                                  <p:childTnLst>
                                    <p:animEffect transition="out" filter="blinds(horizontal)">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cTn>
                              </p:par>
                              <p:par>
                                <p:cTn id="126" presetID="3" presetClass="exit" presetSubtype="10" fill="hold" grpId="1" nodeType="withEffect">
                                  <p:stCondLst>
                                    <p:cond delay="0"/>
                                  </p:stCondLst>
                                  <p:childTnLst>
                                    <p:animEffect transition="out" filter="blinds(horizontal)">
                                      <p:cBhvr>
                                        <p:cTn id="127" dur="500"/>
                                        <p:tgtEl>
                                          <p:spTgt spid="12"/>
                                        </p:tgtEl>
                                      </p:cBhvr>
                                    </p:animEffect>
                                    <p:set>
                                      <p:cBhvr>
                                        <p:cTn id="128" dur="1" fill="hold">
                                          <p:stCondLst>
                                            <p:cond delay="499"/>
                                          </p:stCondLst>
                                        </p:cTn>
                                        <p:tgtEl>
                                          <p:spTgt spid="12"/>
                                        </p:tgtEl>
                                        <p:attrNameLst>
                                          <p:attrName>style.visibility</p:attrName>
                                        </p:attrNameLst>
                                      </p:cBhvr>
                                      <p:to>
                                        <p:strVal val="hidden"/>
                                      </p:to>
                                    </p:set>
                                  </p:childTnLst>
                                </p:cTn>
                              </p:par>
                              <p:par>
                                <p:cTn id="129" presetID="3" presetClass="exit" presetSubtype="10" fill="hold" grpId="1" nodeType="withEffect">
                                  <p:stCondLst>
                                    <p:cond delay="0"/>
                                  </p:stCondLst>
                                  <p:childTnLst>
                                    <p:animEffect transition="out" filter="blinds(horizontal)">
                                      <p:cBhvr>
                                        <p:cTn id="130" dur="500"/>
                                        <p:tgtEl>
                                          <p:spTgt spid="13"/>
                                        </p:tgtEl>
                                      </p:cBhvr>
                                    </p:animEffect>
                                    <p:set>
                                      <p:cBhvr>
                                        <p:cTn id="131" dur="1" fill="hold">
                                          <p:stCondLst>
                                            <p:cond delay="499"/>
                                          </p:stCondLst>
                                        </p:cTn>
                                        <p:tgtEl>
                                          <p:spTgt spid="13"/>
                                        </p:tgtEl>
                                        <p:attrNameLst>
                                          <p:attrName>style.visibility</p:attrName>
                                        </p:attrNameLst>
                                      </p:cBhvr>
                                      <p:to>
                                        <p:strVal val="hidden"/>
                                      </p:to>
                                    </p:set>
                                  </p:childTnLst>
                                </p:cTn>
                              </p:par>
                              <p:par>
                                <p:cTn id="132" presetID="3" presetClass="exit" presetSubtype="10" fill="hold" grpId="1" nodeType="withEffect">
                                  <p:stCondLst>
                                    <p:cond delay="0"/>
                                  </p:stCondLst>
                                  <p:childTnLst>
                                    <p:animEffect transition="out" filter="blinds(horizontal)">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3" presetClass="exit" presetSubtype="10" fill="hold" grpId="1" nodeType="withEffect">
                                  <p:stCondLst>
                                    <p:cond delay="0"/>
                                  </p:stCondLst>
                                  <p:childTnLst>
                                    <p:animEffect transition="out" filter="blinds(horizontal)">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par>
                                <p:cTn id="138" presetID="3" presetClass="exit" presetSubtype="10" fill="hold" grpId="1" nodeType="withEffect">
                                  <p:stCondLst>
                                    <p:cond delay="0"/>
                                  </p:stCondLst>
                                  <p:childTnLst>
                                    <p:animEffect transition="out" filter="blinds(horizontal)">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3" presetClass="exit" presetSubtype="10" fill="hold" grpId="1" nodeType="withEffect">
                                  <p:stCondLst>
                                    <p:cond delay="0"/>
                                  </p:stCondLst>
                                  <p:childTnLst>
                                    <p:animEffect transition="out" filter="blinds(horizontal)">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3" presetClass="exit" presetSubtype="10" fill="hold" grpId="1" nodeType="withEffect">
                                  <p:stCondLst>
                                    <p:cond delay="0"/>
                                  </p:stCondLst>
                                  <p:childTnLst>
                                    <p:animEffect transition="out" filter="blinds(horizontal)">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3" presetClass="exit" presetSubtype="10" fill="hold" grpId="2" nodeType="withEffect">
                                  <p:stCondLst>
                                    <p:cond delay="0"/>
                                  </p:stCondLst>
                                  <p:childTnLst>
                                    <p:animEffect transition="out" filter="blinds(horizontal)">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3" presetClass="exit" presetSubtype="10" fill="hold" grpId="2" nodeType="withEffect">
                                  <p:stCondLst>
                                    <p:cond delay="0"/>
                                  </p:stCondLst>
                                  <p:childTnLst>
                                    <p:animEffect transition="out" filter="blinds(horizontal)">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3" presetClass="exit" presetSubtype="10" fill="hold" grpId="2" nodeType="withEffect">
                                  <p:stCondLst>
                                    <p:cond delay="0"/>
                                  </p:stCondLst>
                                  <p:childTnLst>
                                    <p:animEffect transition="out" filter="blinds(horizontal)">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3" presetClass="exit" presetSubtype="10" fill="hold" grpId="1" nodeType="withEffect">
                                  <p:stCondLst>
                                    <p:cond delay="0"/>
                                  </p:stCondLst>
                                  <p:childTnLst>
                                    <p:animEffect transition="out" filter="blinds(horizontal)">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3" presetClass="exit" presetSubtype="10" fill="hold" grpId="1" nodeType="withEffect">
                                  <p:stCondLst>
                                    <p:cond delay="0"/>
                                  </p:stCondLst>
                                  <p:childTnLst>
                                    <p:animEffect transition="out" filter="blinds(horizontal)">
                                      <p:cBhvr>
                                        <p:cTn id="160" dur="500"/>
                                        <p:tgtEl>
                                          <p:spTgt spid="25"/>
                                        </p:tgtEl>
                                      </p:cBhvr>
                                    </p:animEffect>
                                    <p:set>
                                      <p:cBhvr>
                                        <p:cTn id="161" dur="1" fill="hold">
                                          <p:stCondLst>
                                            <p:cond delay="499"/>
                                          </p:stCondLst>
                                        </p:cTn>
                                        <p:tgtEl>
                                          <p:spTgt spid="25"/>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26"/>
                                        </p:tgtEl>
                                      </p:cBhvr>
                                    </p:animEffect>
                                    <p:set>
                                      <p:cBhvr>
                                        <p:cTn id="164" dur="1" fill="hold">
                                          <p:stCondLst>
                                            <p:cond delay="499"/>
                                          </p:stCondLst>
                                        </p:cTn>
                                        <p:tgtEl>
                                          <p:spTgt spid="26"/>
                                        </p:tgtEl>
                                        <p:attrNameLst>
                                          <p:attrName>style.visibility</p:attrName>
                                        </p:attrNameLst>
                                      </p:cBhvr>
                                      <p:to>
                                        <p:strVal val="hidden"/>
                                      </p:to>
                                    </p:set>
                                  </p:childTnLst>
                                </p:cTn>
                              </p:par>
                              <p:par>
                                <p:cTn id="165" presetID="3" presetClass="exit" presetSubtype="10" fill="hold" grpId="1" nodeType="withEffect">
                                  <p:stCondLst>
                                    <p:cond delay="0"/>
                                  </p:stCondLst>
                                  <p:childTnLst>
                                    <p:animEffect transition="out" filter="blinds(horizontal)">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3" presetClass="exit" presetSubtype="10" fill="hold" grpId="1" nodeType="withEffect">
                                  <p:stCondLst>
                                    <p:cond delay="0"/>
                                  </p:stCondLst>
                                  <p:childTnLst>
                                    <p:animEffect transition="out" filter="blinds(horizontal)">
                                      <p:cBhvr>
                                        <p:cTn id="169" dur="500"/>
                                        <p:tgtEl>
                                          <p:spTgt spid="28"/>
                                        </p:tgtEl>
                                      </p:cBhvr>
                                    </p:animEffect>
                                    <p:set>
                                      <p:cBhvr>
                                        <p:cTn id="170" dur="1" fill="hold">
                                          <p:stCondLst>
                                            <p:cond delay="499"/>
                                          </p:stCondLst>
                                        </p:cTn>
                                        <p:tgtEl>
                                          <p:spTgt spid="28"/>
                                        </p:tgtEl>
                                        <p:attrNameLst>
                                          <p:attrName>style.visibility</p:attrName>
                                        </p:attrNameLst>
                                      </p:cBhvr>
                                      <p:to>
                                        <p:strVal val="hidden"/>
                                      </p:to>
                                    </p:set>
                                  </p:childTnLst>
                                </p:cTn>
                              </p:par>
                              <p:par>
                                <p:cTn id="171" presetID="3" presetClass="exit" presetSubtype="10" fill="hold" grpId="1" nodeType="withEffect">
                                  <p:stCondLst>
                                    <p:cond delay="0"/>
                                  </p:stCondLst>
                                  <p:childTnLst>
                                    <p:animEffect transition="out" filter="blinds(horizontal)">
                                      <p:cBhvr>
                                        <p:cTn id="172" dur="500"/>
                                        <p:tgtEl>
                                          <p:spTgt spid="29"/>
                                        </p:tgtEl>
                                      </p:cBhvr>
                                    </p:animEffect>
                                    <p:set>
                                      <p:cBhvr>
                                        <p:cTn id="173" dur="1" fill="hold">
                                          <p:stCondLst>
                                            <p:cond delay="499"/>
                                          </p:stCondLst>
                                        </p:cTn>
                                        <p:tgtEl>
                                          <p:spTgt spid="29"/>
                                        </p:tgtEl>
                                        <p:attrNameLst>
                                          <p:attrName>style.visibility</p:attrName>
                                        </p:attrNameLst>
                                      </p:cBhvr>
                                      <p:to>
                                        <p:strVal val="hidden"/>
                                      </p:to>
                                    </p:set>
                                  </p:childTnLst>
                                </p:cTn>
                              </p:par>
                              <p:par>
                                <p:cTn id="174" presetID="3" presetClass="exit" presetSubtype="10" fill="hold" grpId="1" nodeType="withEffect">
                                  <p:stCondLst>
                                    <p:cond delay="0"/>
                                  </p:stCondLst>
                                  <p:childTnLst>
                                    <p:animEffect transition="out" filter="blinds(horizontal)">
                                      <p:cBhvr>
                                        <p:cTn id="175" dur="500"/>
                                        <p:tgtEl>
                                          <p:spTgt spid="30"/>
                                        </p:tgtEl>
                                      </p:cBhvr>
                                    </p:animEffect>
                                    <p:set>
                                      <p:cBhvr>
                                        <p:cTn id="176" dur="1" fill="hold">
                                          <p:stCondLst>
                                            <p:cond delay="499"/>
                                          </p:stCondLst>
                                        </p:cTn>
                                        <p:tgtEl>
                                          <p:spTgt spid="30"/>
                                        </p:tgtEl>
                                        <p:attrNameLst>
                                          <p:attrName>style.visibility</p:attrName>
                                        </p:attrNameLst>
                                      </p:cBhvr>
                                      <p:to>
                                        <p:strVal val="hidden"/>
                                      </p:to>
                                    </p:set>
                                  </p:childTnLst>
                                </p:cTn>
                              </p:par>
                              <p:par>
                                <p:cTn id="177" presetID="3" presetClass="exit" presetSubtype="10" fill="hold" grpId="1" nodeType="withEffect">
                                  <p:stCondLst>
                                    <p:cond delay="0"/>
                                  </p:stCondLst>
                                  <p:childTnLst>
                                    <p:animEffect transition="out" filter="blinds(horizontal)">
                                      <p:cBhvr>
                                        <p:cTn id="178" dur="500"/>
                                        <p:tgtEl>
                                          <p:spTgt spid="31"/>
                                        </p:tgtEl>
                                      </p:cBhvr>
                                    </p:animEffect>
                                    <p:set>
                                      <p:cBhvr>
                                        <p:cTn id="179" dur="1" fill="hold">
                                          <p:stCondLst>
                                            <p:cond delay="499"/>
                                          </p:stCondLst>
                                        </p:cTn>
                                        <p:tgtEl>
                                          <p:spTgt spid="31"/>
                                        </p:tgtEl>
                                        <p:attrNameLst>
                                          <p:attrName>style.visibility</p:attrName>
                                        </p:attrNameLst>
                                      </p:cBhvr>
                                      <p:to>
                                        <p:strVal val="hidden"/>
                                      </p:to>
                                    </p:set>
                                  </p:childTnLst>
                                </p:cTn>
                              </p:par>
                              <p:par>
                                <p:cTn id="180" presetID="3" presetClass="exit" presetSubtype="10" fill="hold" nodeType="withEffect">
                                  <p:stCondLst>
                                    <p:cond delay="0"/>
                                  </p:stCondLst>
                                  <p:childTnLst>
                                    <p:animEffect transition="out" filter="blinds(horizontal)">
                                      <p:cBhvr>
                                        <p:cTn id="181" dur="500"/>
                                        <p:tgtEl>
                                          <p:spTgt spid="32"/>
                                        </p:tgtEl>
                                      </p:cBhvr>
                                    </p:animEffect>
                                    <p:set>
                                      <p:cBhvr>
                                        <p:cTn id="182" dur="1" fill="hold">
                                          <p:stCondLst>
                                            <p:cond delay="499"/>
                                          </p:stCondLst>
                                        </p:cTn>
                                        <p:tgtEl>
                                          <p:spTgt spid="3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3" presetClass="entr" presetSubtype="10" fill="hold" nodeType="clickEffect">
                                  <p:stCondLst>
                                    <p:cond delay="0"/>
                                  </p:stCondLst>
                                  <p:childTnLst>
                                    <p:set>
                                      <p:cBhvr>
                                        <p:cTn id="186" dur="1" fill="hold">
                                          <p:stCondLst>
                                            <p:cond delay="0"/>
                                          </p:stCondLst>
                                        </p:cTn>
                                        <p:tgtEl>
                                          <p:spTgt spid="2"/>
                                        </p:tgtEl>
                                        <p:attrNameLst>
                                          <p:attrName>style.visibility</p:attrName>
                                        </p:attrNameLst>
                                      </p:cBhvr>
                                      <p:to>
                                        <p:strVal val="visible"/>
                                      </p:to>
                                    </p:set>
                                    <p:animEffect transition="in" filter="blinds(horizontal)">
                                      <p:cBhvr>
                                        <p:cTn id="187" dur="500"/>
                                        <p:tgtEl>
                                          <p:spTgt spid="2"/>
                                        </p:tgtEl>
                                      </p:cBhvr>
                                    </p:animEffect>
                                  </p:childTnLst>
                                </p:cTn>
                              </p:par>
                              <p:par>
                                <p:cTn id="188" presetID="3" presetClass="entr" presetSubtype="10" fill="hold" nodeType="withEffect">
                                  <p:stCondLst>
                                    <p:cond delay="0"/>
                                  </p:stCondLst>
                                  <p:childTnLst>
                                    <p:set>
                                      <p:cBhvr>
                                        <p:cTn id="189" dur="1" fill="hold">
                                          <p:stCondLst>
                                            <p:cond delay="0"/>
                                          </p:stCondLst>
                                        </p:cTn>
                                        <p:tgtEl>
                                          <p:spTgt spid="100354"/>
                                        </p:tgtEl>
                                        <p:attrNameLst>
                                          <p:attrName>style.visibility</p:attrName>
                                        </p:attrNameLst>
                                      </p:cBhvr>
                                      <p:to>
                                        <p:strVal val="visible"/>
                                      </p:to>
                                    </p:set>
                                    <p:animEffect transition="in" filter="blinds(horizontal)">
                                      <p:cBhvr>
                                        <p:cTn id="190" dur="500"/>
                                        <p:tgtEl>
                                          <p:spTgt spid="100354"/>
                                        </p:tgtEl>
                                      </p:cBhvr>
                                    </p:animEffect>
                                  </p:childTnLst>
                                </p:cTn>
                              </p:par>
                              <p:par>
                                <p:cTn id="191" presetID="3" presetClass="entr" presetSubtype="10" fill="hold" nodeType="withEffect">
                                  <p:stCondLst>
                                    <p:cond delay="0"/>
                                  </p:stCondLst>
                                  <p:childTnLst>
                                    <p:set>
                                      <p:cBhvr>
                                        <p:cTn id="192" dur="1" fill="hold">
                                          <p:stCondLst>
                                            <p:cond delay="0"/>
                                          </p:stCondLst>
                                        </p:cTn>
                                        <p:tgtEl>
                                          <p:spTgt spid="100355"/>
                                        </p:tgtEl>
                                        <p:attrNameLst>
                                          <p:attrName>style.visibility</p:attrName>
                                        </p:attrNameLst>
                                      </p:cBhvr>
                                      <p:to>
                                        <p:strVal val="visible"/>
                                      </p:to>
                                    </p:set>
                                    <p:animEffect transition="in" filter="blinds(horizontal)">
                                      <p:cBhvr>
                                        <p:cTn id="193"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p:bldP spid="6" grpId="1"/>
      <p:bldP spid="7" grpId="0"/>
      <p:bldP spid="7" grpId="1"/>
      <p:bldP spid="8" grpId="0" animBg="1"/>
      <p:bldP spid="9" grpId="0"/>
      <p:bldP spid="9" grpId="1"/>
      <p:bldP spid="10" grpId="0" animBg="1"/>
      <p:bldP spid="10" grpId="1" animBg="1"/>
      <p:bldP spid="11" grpId="0" animBg="1"/>
      <p:bldP spid="12" grpId="0" animBg="1"/>
      <p:bldP spid="12" grpId="1" animBg="1"/>
      <p:bldP spid="13" grpId="0" animBg="1"/>
      <p:bldP spid="13" grpId="1" animBg="1"/>
      <p:bldP spid="14" grpId="0"/>
      <p:bldP spid="14"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nvGraphicFramePr>
        <p:xfrm>
          <a:off x="-76200" y="609600"/>
          <a:ext cx="3491880" cy="2650663"/>
        </p:xfrm>
        <a:graphic>
          <a:graphicData uri="http://schemas.openxmlformats.org/presentationml/2006/ole">
            <mc:AlternateContent xmlns:mc="http://schemas.openxmlformats.org/markup-compatibility/2006">
              <mc:Choice xmlns:v="urn:schemas-microsoft-com:vml" Requires="v">
                <p:oleObj spid="_x0000_s85126" name="Graph" r:id="rId4" imgW="3906720" imgH="2964960" progId="">
                  <p:embed/>
                </p:oleObj>
              </mc:Choice>
              <mc:Fallback>
                <p:oleObj name="Graph" r:id="rId4" imgW="3906720" imgH="29649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09600"/>
                        <a:ext cx="3491880" cy="265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67" name="Object 3"/>
          <p:cNvGraphicFramePr>
            <a:graphicFrameLocks noChangeAspect="1"/>
          </p:cNvGraphicFramePr>
          <p:nvPr/>
        </p:nvGraphicFramePr>
        <p:xfrm>
          <a:off x="2720008" y="609600"/>
          <a:ext cx="3528392" cy="2678379"/>
        </p:xfrm>
        <a:graphic>
          <a:graphicData uri="http://schemas.openxmlformats.org/presentationml/2006/ole">
            <mc:AlternateContent xmlns:mc="http://schemas.openxmlformats.org/markup-compatibility/2006">
              <mc:Choice xmlns:v="urn:schemas-microsoft-com:vml" Requires="v">
                <p:oleObj spid="_x0000_s85127" name="Graph" r:id="rId6" imgW="3906720" imgH="2964960" progId="">
                  <p:embed/>
                </p:oleObj>
              </mc:Choice>
              <mc:Fallback>
                <p:oleObj name="Graph" r:id="rId6" imgW="3906720" imgH="296496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0008" y="609600"/>
                        <a:ext cx="3528392" cy="267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68" name="Object 4"/>
          <p:cNvGraphicFramePr>
            <a:graphicFrameLocks noChangeAspect="1"/>
          </p:cNvGraphicFramePr>
          <p:nvPr/>
        </p:nvGraphicFramePr>
        <p:xfrm>
          <a:off x="5575374" y="609600"/>
          <a:ext cx="3568626" cy="2708920"/>
        </p:xfrm>
        <a:graphic>
          <a:graphicData uri="http://schemas.openxmlformats.org/presentationml/2006/ole">
            <mc:AlternateContent xmlns:mc="http://schemas.openxmlformats.org/markup-compatibility/2006">
              <mc:Choice xmlns:v="urn:schemas-microsoft-com:vml" Requires="v">
                <p:oleObj spid="_x0000_s85128" name="Graph" r:id="rId8" imgW="3906720" imgH="2964960" progId="">
                  <p:embed/>
                </p:oleObj>
              </mc:Choice>
              <mc:Fallback>
                <p:oleObj name="Graph" r:id="rId8" imgW="3906720" imgH="296496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5374" y="609600"/>
                        <a:ext cx="3568626"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69" name="Object 5"/>
          <p:cNvGraphicFramePr>
            <a:graphicFrameLocks noChangeAspect="1"/>
          </p:cNvGraphicFramePr>
          <p:nvPr/>
        </p:nvGraphicFramePr>
        <p:xfrm>
          <a:off x="0" y="3260466"/>
          <a:ext cx="3312368" cy="2514396"/>
        </p:xfrm>
        <a:graphic>
          <a:graphicData uri="http://schemas.openxmlformats.org/presentationml/2006/ole">
            <mc:AlternateContent xmlns:mc="http://schemas.openxmlformats.org/markup-compatibility/2006">
              <mc:Choice xmlns:v="urn:schemas-microsoft-com:vml" Requires="v">
                <p:oleObj spid="_x0000_s85129" name="Graph" r:id="rId10" imgW="3906720" imgH="2964960" progId="">
                  <p:embed/>
                </p:oleObj>
              </mc:Choice>
              <mc:Fallback>
                <p:oleObj name="Graph" r:id="rId10" imgW="3906720" imgH="2964960"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60466"/>
                        <a:ext cx="3312368" cy="25143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70" name="Object 6"/>
          <p:cNvGraphicFramePr>
            <a:graphicFrameLocks noChangeAspect="1"/>
          </p:cNvGraphicFramePr>
          <p:nvPr/>
        </p:nvGraphicFramePr>
        <p:xfrm>
          <a:off x="2843808" y="3205804"/>
          <a:ext cx="3384376" cy="2569058"/>
        </p:xfrm>
        <a:graphic>
          <a:graphicData uri="http://schemas.openxmlformats.org/presentationml/2006/ole">
            <mc:AlternateContent xmlns:mc="http://schemas.openxmlformats.org/markup-compatibility/2006">
              <mc:Choice xmlns:v="urn:schemas-microsoft-com:vml" Requires="v">
                <p:oleObj spid="_x0000_s85130" name="Graph" r:id="rId12" imgW="3906720" imgH="2964960" progId="">
                  <p:embed/>
                </p:oleObj>
              </mc:Choice>
              <mc:Fallback>
                <p:oleObj name="Graph" r:id="rId12" imgW="3906720" imgH="2964960" progId="">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808" y="3205804"/>
                        <a:ext cx="3384376" cy="25690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71" name="Object 7"/>
          <p:cNvGraphicFramePr>
            <a:graphicFrameLocks noChangeAspect="1"/>
          </p:cNvGraphicFramePr>
          <p:nvPr/>
        </p:nvGraphicFramePr>
        <p:xfrm>
          <a:off x="5652120" y="3124200"/>
          <a:ext cx="3491880" cy="2650662"/>
        </p:xfrm>
        <a:graphic>
          <a:graphicData uri="http://schemas.openxmlformats.org/presentationml/2006/ole">
            <mc:AlternateContent xmlns:mc="http://schemas.openxmlformats.org/markup-compatibility/2006">
              <mc:Choice xmlns:v="urn:schemas-microsoft-com:vml" Requires="v">
                <p:oleObj spid="_x0000_s85131" name="Graph" r:id="rId14" imgW="3906720" imgH="2964960" progId="">
                  <p:embed/>
                </p:oleObj>
              </mc:Choice>
              <mc:Fallback>
                <p:oleObj name="Graph" r:id="rId14" imgW="3906720" imgH="2964960" progId="">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2120" y="3124200"/>
                        <a:ext cx="3491880" cy="2650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Slide Number Placeholder 10"/>
          <p:cNvSpPr>
            <a:spLocks noGrp="1"/>
          </p:cNvSpPr>
          <p:nvPr>
            <p:ph type="sldNum" sz="quarter" idx="12"/>
          </p:nvPr>
        </p:nvSpPr>
        <p:spPr/>
        <p:txBody>
          <a:bodyPr/>
          <a:lstStyle/>
          <a:p>
            <a:fld id="{046D808C-22FC-4806-9DBB-66F88A759711}" type="slidenum">
              <a:rPr lang="zh-CN" altLang="en-US" smtClean="0"/>
              <a:pPr/>
              <a:t>41</a:t>
            </a:fld>
            <a:endParaRPr lang="zh-CN" altLang="en-US"/>
          </a:p>
        </p:txBody>
      </p:sp>
      <p:sp>
        <p:nvSpPr>
          <p:cNvPr id="16" name="TextBox 15"/>
          <p:cNvSpPr txBox="1"/>
          <p:nvPr/>
        </p:nvSpPr>
        <p:spPr>
          <a:xfrm>
            <a:off x="1143000" y="5715000"/>
            <a:ext cx="7086600" cy="1138773"/>
          </a:xfrm>
          <a:prstGeom prst="rect">
            <a:avLst/>
          </a:prstGeom>
          <a:noFill/>
        </p:spPr>
        <p:txBody>
          <a:bodyPr wrap="square" rtlCol="0">
            <a:spAutoFit/>
          </a:bodyPr>
          <a:lstStyle/>
          <a:p>
            <a:r>
              <a:rPr lang="en-US" sz="1600" dirty="0" smtClean="0"/>
              <a:t>Diameter=153.5 nm, 174.9 nm, 184.2 nm, 198.2 nm, 209.3 nm, 234.5 nm. </a:t>
            </a:r>
          </a:p>
          <a:p>
            <a:r>
              <a:rPr lang="en-US" sz="1600" dirty="0" smtClean="0"/>
              <a:t>Period=400 nm, 425 nm, 450 nm, 475 nm, 500 nm, 525 nm, 550 nm.</a:t>
            </a:r>
          </a:p>
          <a:p>
            <a:r>
              <a:rPr lang="en-US" dirty="0" smtClean="0">
                <a:solidFill>
                  <a:srgbClr val="FF0000"/>
                </a:solidFill>
              </a:rPr>
              <a:t>Larger period, (proportionally) longer resonant wavelength.</a:t>
            </a:r>
          </a:p>
          <a:p>
            <a:r>
              <a:rPr lang="en-US" dirty="0" smtClean="0">
                <a:solidFill>
                  <a:srgbClr val="FF0000"/>
                </a:solidFill>
              </a:rPr>
              <a:t>Larger diameter, (slightly) longer resonant wavelength.</a:t>
            </a:r>
            <a:endParaRPr lang="en-US" dirty="0">
              <a:solidFill>
                <a:srgbClr val="FF0000"/>
              </a:solidFill>
            </a:endParaRPr>
          </a:p>
        </p:txBody>
      </p:sp>
      <p:cxnSp>
        <p:nvCxnSpPr>
          <p:cNvPr id="18" name="Straight Connector 17"/>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457200" y="86380"/>
            <a:ext cx="82296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Effect of hole diameter and array period on transmission</a:t>
            </a:r>
            <a:endParaRPr lang="en-US" sz="2800"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539552" y="3212976"/>
            <a:ext cx="6408712" cy="1537099"/>
          </a:xfrm>
          <a:prstGeom prst="rect">
            <a:avLst/>
          </a:prstGeom>
          <a:noFill/>
          <a:ln w="9525">
            <a:noFill/>
            <a:miter lim="800000"/>
            <a:headEnd/>
            <a:tailEnd/>
          </a:ln>
        </p:spPr>
      </p:pic>
      <p:pic>
        <p:nvPicPr>
          <p:cNvPr id="89091" name="Picture 3"/>
          <p:cNvPicPr>
            <a:picLocks noChangeAspect="1" noChangeArrowheads="1"/>
          </p:cNvPicPr>
          <p:nvPr/>
        </p:nvPicPr>
        <p:blipFill>
          <a:blip r:embed="rId4" cstate="print"/>
          <a:srcRect/>
          <a:stretch>
            <a:fillRect/>
          </a:stretch>
        </p:blipFill>
        <p:spPr bwMode="auto">
          <a:xfrm>
            <a:off x="228600" y="762000"/>
            <a:ext cx="4925888" cy="2429979"/>
          </a:xfrm>
          <a:prstGeom prst="rect">
            <a:avLst/>
          </a:prstGeom>
          <a:noFill/>
          <a:ln w="12700">
            <a:solidFill>
              <a:srgbClr val="7030A0"/>
            </a:solidFill>
            <a:miter lim="800000"/>
            <a:headEnd/>
            <a:tailEnd/>
          </a:ln>
        </p:spPr>
      </p:pic>
      <p:pic>
        <p:nvPicPr>
          <p:cNvPr id="89092" name="Picture 4"/>
          <p:cNvPicPr>
            <a:picLocks noChangeAspect="1" noChangeArrowheads="1"/>
          </p:cNvPicPr>
          <p:nvPr/>
        </p:nvPicPr>
        <p:blipFill>
          <a:blip r:embed="rId5" cstate="print"/>
          <a:srcRect/>
          <a:stretch>
            <a:fillRect/>
          </a:stretch>
        </p:blipFill>
        <p:spPr bwMode="auto">
          <a:xfrm>
            <a:off x="468560" y="4821535"/>
            <a:ext cx="2711567" cy="2036465"/>
          </a:xfrm>
          <a:prstGeom prst="rect">
            <a:avLst/>
          </a:prstGeom>
          <a:noFill/>
          <a:ln w="9525">
            <a:noFill/>
            <a:miter lim="800000"/>
            <a:headEnd/>
            <a:tailEnd/>
          </a:ln>
        </p:spPr>
      </p:pic>
      <p:pic>
        <p:nvPicPr>
          <p:cNvPr id="89093" name="Picture 5"/>
          <p:cNvPicPr>
            <a:picLocks noChangeAspect="1" noChangeArrowheads="1"/>
          </p:cNvPicPr>
          <p:nvPr/>
        </p:nvPicPr>
        <p:blipFill>
          <a:blip r:embed="rId6" cstate="print"/>
          <a:srcRect/>
          <a:stretch>
            <a:fillRect/>
          </a:stretch>
        </p:blipFill>
        <p:spPr bwMode="auto">
          <a:xfrm>
            <a:off x="3168352" y="4819848"/>
            <a:ext cx="2736304" cy="2038152"/>
          </a:xfrm>
          <a:prstGeom prst="rect">
            <a:avLst/>
          </a:prstGeom>
          <a:noFill/>
          <a:ln w="9525">
            <a:noFill/>
            <a:miter lim="800000"/>
            <a:headEnd/>
            <a:tailEnd/>
          </a:ln>
        </p:spPr>
      </p:pic>
      <p:pic>
        <p:nvPicPr>
          <p:cNvPr id="89094" name="Picture 6"/>
          <p:cNvPicPr>
            <a:picLocks noChangeAspect="1" noChangeArrowheads="1"/>
          </p:cNvPicPr>
          <p:nvPr/>
        </p:nvPicPr>
        <p:blipFill>
          <a:blip r:embed="rId7" cstate="print"/>
          <a:srcRect/>
          <a:stretch>
            <a:fillRect/>
          </a:stretch>
        </p:blipFill>
        <p:spPr bwMode="auto">
          <a:xfrm>
            <a:off x="5904656" y="4793408"/>
            <a:ext cx="2771800" cy="2064592"/>
          </a:xfrm>
          <a:prstGeom prst="rect">
            <a:avLst/>
          </a:prstGeom>
          <a:noFill/>
          <a:ln w="9525">
            <a:noFill/>
            <a:miter lim="800000"/>
            <a:headEnd/>
            <a:tailEnd/>
          </a:ln>
        </p:spPr>
      </p:pic>
      <p:pic>
        <p:nvPicPr>
          <p:cNvPr id="34" name="Picture 33" descr="(3-Mercaptopropyl)trimethoxysilane 95%"/>
          <p:cNvPicPr/>
          <p:nvPr/>
        </p:nvPicPr>
        <p:blipFill>
          <a:blip r:embed="rId8" cstate="print"/>
          <a:srcRect/>
          <a:stretch>
            <a:fillRect/>
          </a:stretch>
        </p:blipFill>
        <p:spPr bwMode="auto">
          <a:xfrm>
            <a:off x="7569482" y="4869160"/>
            <a:ext cx="1071478" cy="432048"/>
          </a:xfrm>
          <a:prstGeom prst="rect">
            <a:avLst/>
          </a:prstGeom>
          <a:noFill/>
          <a:ln w="9525">
            <a:noFill/>
            <a:miter lim="800000"/>
            <a:headEnd/>
            <a:tailEnd/>
          </a:ln>
        </p:spPr>
      </p:pic>
      <p:sp>
        <p:nvSpPr>
          <p:cNvPr id="35" name="TextBox 34"/>
          <p:cNvSpPr txBox="1"/>
          <p:nvPr/>
        </p:nvSpPr>
        <p:spPr>
          <a:xfrm>
            <a:off x="1080120" y="6488668"/>
            <a:ext cx="2040430" cy="369332"/>
          </a:xfrm>
          <a:prstGeom prst="rect">
            <a:avLst/>
          </a:prstGeom>
          <a:noFill/>
        </p:spPr>
        <p:txBody>
          <a:bodyPr wrap="none" rtlCol="0">
            <a:spAutoFit/>
          </a:bodyPr>
          <a:lstStyle/>
          <a:p>
            <a:r>
              <a:rPr lang="en-US" dirty="0" smtClean="0">
                <a:solidFill>
                  <a:schemeClr val="bg1"/>
                </a:solidFill>
              </a:rPr>
              <a:t>RMS roughness=6.4</a:t>
            </a:r>
            <a:endParaRPr lang="en-US" dirty="0">
              <a:solidFill>
                <a:schemeClr val="bg1"/>
              </a:solidFill>
            </a:endParaRPr>
          </a:p>
        </p:txBody>
      </p:sp>
      <p:sp>
        <p:nvSpPr>
          <p:cNvPr id="36" name="TextBox 35"/>
          <p:cNvSpPr txBox="1"/>
          <p:nvPr/>
        </p:nvSpPr>
        <p:spPr>
          <a:xfrm>
            <a:off x="3888432" y="6488668"/>
            <a:ext cx="2040430" cy="369332"/>
          </a:xfrm>
          <a:prstGeom prst="rect">
            <a:avLst/>
          </a:prstGeom>
          <a:noFill/>
        </p:spPr>
        <p:txBody>
          <a:bodyPr wrap="none" rtlCol="0">
            <a:spAutoFit/>
          </a:bodyPr>
          <a:lstStyle/>
          <a:p>
            <a:r>
              <a:rPr lang="en-US" dirty="0" smtClean="0">
                <a:solidFill>
                  <a:schemeClr val="bg1"/>
                </a:solidFill>
              </a:rPr>
              <a:t>RMS roughness=7.0</a:t>
            </a:r>
            <a:endParaRPr lang="en-US" dirty="0">
              <a:solidFill>
                <a:schemeClr val="bg1"/>
              </a:solidFill>
            </a:endParaRPr>
          </a:p>
        </p:txBody>
      </p:sp>
      <p:sp>
        <p:nvSpPr>
          <p:cNvPr id="37" name="TextBox 36"/>
          <p:cNvSpPr txBox="1"/>
          <p:nvPr/>
        </p:nvSpPr>
        <p:spPr>
          <a:xfrm>
            <a:off x="6624736" y="6488668"/>
            <a:ext cx="2040430" cy="369332"/>
          </a:xfrm>
          <a:prstGeom prst="rect">
            <a:avLst/>
          </a:prstGeom>
          <a:noFill/>
        </p:spPr>
        <p:txBody>
          <a:bodyPr wrap="none" rtlCol="0">
            <a:spAutoFit/>
          </a:bodyPr>
          <a:lstStyle/>
          <a:p>
            <a:r>
              <a:rPr lang="en-US" dirty="0" smtClean="0">
                <a:solidFill>
                  <a:schemeClr val="bg1"/>
                </a:solidFill>
              </a:rPr>
              <a:t>RMS roughness=7.5</a:t>
            </a:r>
            <a:endParaRPr lang="en-US" dirty="0">
              <a:solidFill>
                <a:schemeClr val="bg1"/>
              </a:solidFill>
            </a:endParaRPr>
          </a:p>
        </p:txBody>
      </p:sp>
      <p:sp>
        <p:nvSpPr>
          <p:cNvPr id="38" name="TextBox 37"/>
          <p:cNvSpPr txBox="1"/>
          <p:nvPr/>
        </p:nvSpPr>
        <p:spPr>
          <a:xfrm>
            <a:off x="0" y="4005064"/>
            <a:ext cx="442750" cy="369332"/>
          </a:xfrm>
          <a:prstGeom prst="rect">
            <a:avLst/>
          </a:prstGeom>
          <a:noFill/>
        </p:spPr>
        <p:txBody>
          <a:bodyPr wrap="none" rtlCol="0">
            <a:spAutoFit/>
          </a:bodyPr>
          <a:lstStyle/>
          <a:p>
            <a:r>
              <a:rPr lang="en-US" dirty="0" smtClean="0"/>
              <a:t>(1)</a:t>
            </a:r>
            <a:endParaRPr lang="en-US" dirty="0"/>
          </a:p>
        </p:txBody>
      </p:sp>
      <p:sp>
        <p:nvSpPr>
          <p:cNvPr id="39" name="TextBox 38"/>
          <p:cNvSpPr txBox="1"/>
          <p:nvPr/>
        </p:nvSpPr>
        <p:spPr>
          <a:xfrm>
            <a:off x="0" y="5661248"/>
            <a:ext cx="442750" cy="369332"/>
          </a:xfrm>
          <a:prstGeom prst="rect">
            <a:avLst/>
          </a:prstGeom>
          <a:noFill/>
        </p:spPr>
        <p:txBody>
          <a:bodyPr wrap="none" rtlCol="0">
            <a:spAutoFit/>
          </a:bodyPr>
          <a:lstStyle/>
          <a:p>
            <a:r>
              <a:rPr lang="en-US" dirty="0" smtClean="0"/>
              <a:t>(2)</a:t>
            </a:r>
            <a:endParaRPr lang="en-US" dirty="0"/>
          </a:p>
        </p:txBody>
      </p:sp>
      <p:sp>
        <p:nvSpPr>
          <p:cNvPr id="16" name="Slide Number Placeholder 15"/>
          <p:cNvSpPr>
            <a:spLocks noGrp="1"/>
          </p:cNvSpPr>
          <p:nvPr>
            <p:ph type="sldNum" sz="quarter" idx="12"/>
          </p:nvPr>
        </p:nvSpPr>
        <p:spPr/>
        <p:txBody>
          <a:bodyPr/>
          <a:lstStyle/>
          <a:p>
            <a:fld id="{046D808C-22FC-4806-9DBB-66F88A759711}" type="slidenum">
              <a:rPr lang="zh-CN" altLang="en-US" smtClean="0"/>
              <a:pPr/>
              <a:t>42</a:t>
            </a:fld>
            <a:endParaRPr lang="zh-CN" altLang="en-US"/>
          </a:p>
        </p:txBody>
      </p:sp>
      <p:sp>
        <p:nvSpPr>
          <p:cNvPr id="15" name="TextBox 14"/>
          <p:cNvSpPr txBox="1"/>
          <p:nvPr/>
        </p:nvSpPr>
        <p:spPr>
          <a:xfrm>
            <a:off x="5257800" y="990600"/>
            <a:ext cx="3657600" cy="1908215"/>
          </a:xfrm>
          <a:prstGeom prst="rect">
            <a:avLst/>
          </a:prstGeom>
          <a:noFill/>
        </p:spPr>
        <p:txBody>
          <a:bodyPr wrap="square" rtlCol="0">
            <a:spAutoFit/>
          </a:bodyPr>
          <a:lstStyle/>
          <a:p>
            <a:pPr marL="342900" indent="-342900">
              <a:spcAft>
                <a:spcPts val="600"/>
              </a:spcAft>
            </a:pPr>
            <a:r>
              <a:rPr lang="en-US" dirty="0" smtClean="0">
                <a:solidFill>
                  <a:srgbClr val="FF0000"/>
                </a:solidFill>
                <a:latin typeface="+mn-lt"/>
              </a:rPr>
              <a:t>Methods for smooth Au:</a:t>
            </a:r>
          </a:p>
          <a:p>
            <a:pPr marL="342900" indent="-342900">
              <a:spcAft>
                <a:spcPts val="600"/>
              </a:spcAft>
              <a:buFont typeface="+mj-lt"/>
              <a:buAutoNum type="arabicParenR"/>
            </a:pPr>
            <a:r>
              <a:rPr lang="en-US" dirty="0" smtClean="0">
                <a:solidFill>
                  <a:srgbClr val="0033CC"/>
                </a:solidFill>
                <a:latin typeface="+mn-lt"/>
              </a:rPr>
              <a:t>Template stripping, only one side smooth.</a:t>
            </a:r>
          </a:p>
          <a:p>
            <a:pPr marL="342900" indent="-342900">
              <a:spcAft>
                <a:spcPts val="600"/>
              </a:spcAft>
              <a:buFont typeface="+mj-lt"/>
              <a:buAutoNum type="arabicParenR"/>
            </a:pPr>
            <a:r>
              <a:rPr lang="en-US" dirty="0" smtClean="0">
                <a:solidFill>
                  <a:srgbClr val="0033CC"/>
                </a:solidFill>
                <a:latin typeface="+mn-lt"/>
              </a:rPr>
              <a:t>Optimize the adhesion/seed layer below Au (Cr, </a:t>
            </a:r>
            <a:r>
              <a:rPr lang="en-US" dirty="0" err="1" smtClean="0">
                <a:solidFill>
                  <a:srgbClr val="0033CC"/>
                </a:solidFill>
                <a:latin typeface="+mn-lt"/>
              </a:rPr>
              <a:t>Ge</a:t>
            </a:r>
            <a:r>
              <a:rPr lang="en-US" dirty="0" smtClean="0">
                <a:solidFill>
                  <a:srgbClr val="0033CC"/>
                </a:solidFill>
                <a:latin typeface="+mn-lt"/>
              </a:rPr>
              <a:t>, -SH), best for thin Au film (&lt;30 nm thick).</a:t>
            </a:r>
            <a:endParaRPr lang="en-US" dirty="0">
              <a:solidFill>
                <a:srgbClr val="0033CC"/>
              </a:solidFill>
              <a:latin typeface="+mn-lt"/>
            </a:endParaRPr>
          </a:p>
        </p:txBody>
      </p:sp>
      <p:cxnSp>
        <p:nvCxnSpPr>
          <p:cNvPr id="18" name="Straight Connector 17"/>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685800" y="76200"/>
            <a:ext cx="7696200" cy="461665"/>
          </a:xfrm>
          <a:prstGeom prst="rect">
            <a:avLst/>
          </a:prstGeom>
          <a:noFill/>
        </p:spPr>
        <p:txBody>
          <a:bodyPr wrap="square" rtlCol="0">
            <a:spAutoFit/>
          </a:bodyPr>
          <a:lstStyle/>
          <a:p>
            <a:r>
              <a:rPr lang="en-US" sz="2400" dirty="0" smtClean="0">
                <a:solidFill>
                  <a:srgbClr val="0033CC"/>
                </a:solidFill>
                <a:latin typeface="+mn-lt"/>
                <a:cs typeface="Times New Roman" pitchFamily="18" charset="0"/>
              </a:rPr>
              <a:t>Effect of Au surface roughness and methods for its reduction</a:t>
            </a:r>
            <a:endParaRPr lang="en-US" sz="2400" dirty="0">
              <a:solidFill>
                <a:srgbClr val="0033CC"/>
              </a:solidFill>
              <a:latin typeface="+mn-lt"/>
              <a:cs typeface="Times New Roman" pitchFamily="18" charset="0"/>
            </a:endParaRPr>
          </a:p>
        </p:txBody>
      </p:sp>
      <p:sp>
        <p:nvSpPr>
          <p:cNvPr id="20" name="TextBox 19"/>
          <p:cNvSpPr txBox="1"/>
          <p:nvPr/>
        </p:nvSpPr>
        <p:spPr>
          <a:xfrm>
            <a:off x="3187199" y="3505200"/>
            <a:ext cx="1026243" cy="661720"/>
          </a:xfrm>
          <a:prstGeom prst="rect">
            <a:avLst/>
          </a:prstGeom>
          <a:noFill/>
        </p:spPr>
        <p:txBody>
          <a:bodyPr wrap="none" rtlCol="0">
            <a:spAutoFit/>
          </a:bodyPr>
          <a:lstStyle/>
          <a:p>
            <a:pPr algn="ctr">
              <a:spcAft>
                <a:spcPts val="600"/>
              </a:spcAft>
            </a:pPr>
            <a:r>
              <a:rPr lang="en-US" sz="1600" dirty="0" smtClean="0"/>
              <a:t>Adhesive</a:t>
            </a:r>
          </a:p>
          <a:p>
            <a:pPr algn="ctr">
              <a:spcAft>
                <a:spcPts val="600"/>
              </a:spcAft>
            </a:pPr>
            <a:r>
              <a:rPr lang="en-US" sz="1600" dirty="0" smtClean="0"/>
              <a:t>Au</a:t>
            </a:r>
            <a:endParaRPr lang="en-US" sz="1600" dirty="0"/>
          </a:p>
        </p:txBody>
      </p:sp>
      <p:sp>
        <p:nvSpPr>
          <p:cNvPr id="21" name="TextBox 20"/>
          <p:cNvSpPr txBox="1"/>
          <p:nvPr/>
        </p:nvSpPr>
        <p:spPr>
          <a:xfrm>
            <a:off x="6860362" y="4114800"/>
            <a:ext cx="2051652" cy="338554"/>
          </a:xfrm>
          <a:prstGeom prst="rect">
            <a:avLst/>
          </a:prstGeom>
          <a:noFill/>
        </p:spPr>
        <p:txBody>
          <a:bodyPr wrap="none" rtlCol="0">
            <a:spAutoFit/>
          </a:bodyPr>
          <a:lstStyle/>
          <a:p>
            <a:r>
              <a:rPr lang="en-US" sz="1600" dirty="0" smtClean="0"/>
              <a:t>Peel off and flip over</a:t>
            </a:r>
            <a:endParaRPr lang="en-US" sz="1600" dirty="0"/>
          </a:p>
        </p:txBody>
      </p:sp>
      <p:sp>
        <p:nvSpPr>
          <p:cNvPr id="22" name="TextBox 21"/>
          <p:cNvSpPr txBox="1"/>
          <p:nvPr/>
        </p:nvSpPr>
        <p:spPr>
          <a:xfrm>
            <a:off x="2133600" y="838200"/>
            <a:ext cx="3198376" cy="369332"/>
          </a:xfrm>
          <a:prstGeom prst="rect">
            <a:avLst/>
          </a:prstGeom>
          <a:noFill/>
        </p:spPr>
        <p:txBody>
          <a:bodyPr wrap="none" rtlCol="0">
            <a:spAutoFit/>
          </a:bodyPr>
          <a:lstStyle/>
          <a:p>
            <a:r>
              <a:rPr lang="en-US" dirty="0" smtClean="0">
                <a:solidFill>
                  <a:srgbClr val="0033CC"/>
                </a:solidFill>
              </a:rPr>
              <a:t>Rough polycrystalline Au film </a:t>
            </a:r>
            <a:endParaRPr lang="en-US" dirty="0">
              <a:solidFill>
                <a:srgbClr val="0033CC"/>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6D808C-22FC-4806-9DBB-66F88A759711}" type="slidenum">
              <a:rPr lang="zh-CN" altLang="en-US" smtClean="0"/>
              <a:pPr/>
              <a:t>43</a:t>
            </a:fld>
            <a:endParaRPr lang="zh-CN" altLang="en-US"/>
          </a:p>
        </p:txBody>
      </p:sp>
      <p:sp>
        <p:nvSpPr>
          <p:cNvPr id="8" name="TextBox 7"/>
          <p:cNvSpPr txBox="1"/>
          <p:nvPr/>
        </p:nvSpPr>
        <p:spPr>
          <a:xfrm>
            <a:off x="990600" y="762000"/>
            <a:ext cx="7267374" cy="646331"/>
          </a:xfrm>
          <a:prstGeom prst="rect">
            <a:avLst/>
          </a:prstGeom>
          <a:noFill/>
        </p:spPr>
        <p:txBody>
          <a:bodyPr wrap="none" rtlCol="0">
            <a:spAutoFit/>
          </a:bodyPr>
          <a:lstStyle/>
          <a:p>
            <a:r>
              <a:rPr lang="en-US" dirty="0" smtClean="0">
                <a:solidFill>
                  <a:srgbClr val="7030A0"/>
                </a:solidFill>
                <a:latin typeface="Times New Roman" pitchFamily="18" charset="0"/>
                <a:cs typeface="Times New Roman" pitchFamily="18" charset="0"/>
              </a:rPr>
              <a:t>Annealing condition: 600</a:t>
            </a:r>
            <a:r>
              <a:rPr lang="en-US" baseline="30000" dirty="0" smtClean="0">
                <a:solidFill>
                  <a:srgbClr val="7030A0"/>
                </a:solidFill>
                <a:latin typeface="Times New Roman" pitchFamily="18" charset="0"/>
                <a:cs typeface="Times New Roman" pitchFamily="18" charset="0"/>
              </a:rPr>
              <a:t>o</a:t>
            </a:r>
            <a:r>
              <a:rPr lang="en-US" dirty="0" smtClean="0">
                <a:solidFill>
                  <a:srgbClr val="7030A0"/>
                </a:solidFill>
                <a:latin typeface="Times New Roman" pitchFamily="18" charset="0"/>
                <a:cs typeface="Times New Roman" pitchFamily="18" charset="0"/>
              </a:rPr>
              <a:t>C for 1hour in Ar.</a:t>
            </a:r>
          </a:p>
          <a:p>
            <a:r>
              <a:rPr lang="en-US" dirty="0" smtClean="0">
                <a:solidFill>
                  <a:srgbClr val="7030A0"/>
                </a:solidFill>
                <a:latin typeface="Times New Roman" pitchFamily="18" charset="0"/>
                <a:cs typeface="Times New Roman" pitchFamily="18" charset="0"/>
              </a:rPr>
              <a:t>Effects of annealing: reduce roughness by 2</a:t>
            </a:r>
            <a:r>
              <a:rPr lang="en-US" dirty="0" smtClean="0">
                <a:solidFill>
                  <a:srgbClr val="7030A0"/>
                </a:solidFill>
                <a:latin typeface="Times New Roman" pitchFamily="18" charset="0"/>
                <a:cs typeface="Times New Roman" pitchFamily="18" charset="0"/>
                <a:sym typeface="Symbol"/>
              </a:rPr>
              <a:t></a:t>
            </a:r>
            <a:r>
              <a:rPr lang="en-US" dirty="0" smtClean="0">
                <a:solidFill>
                  <a:srgbClr val="7030A0"/>
                </a:solidFill>
                <a:latin typeface="Times New Roman" pitchFamily="18" charset="0"/>
                <a:cs typeface="Times New Roman" pitchFamily="18" charset="0"/>
              </a:rPr>
              <a:t>, shrink hole diameter by ~15%</a:t>
            </a:r>
            <a:endParaRPr lang="en-US" dirty="0">
              <a:solidFill>
                <a:srgbClr val="7030A0"/>
              </a:solidFill>
              <a:latin typeface="Times New Roman" pitchFamily="18" charset="0"/>
              <a:cs typeface="Times New Roman" pitchFamily="18" charset="0"/>
            </a:endParaRPr>
          </a:p>
        </p:txBody>
      </p:sp>
      <p:sp>
        <p:nvSpPr>
          <p:cNvPr id="9" name="TextBox 8"/>
          <p:cNvSpPr txBox="1"/>
          <p:nvPr/>
        </p:nvSpPr>
        <p:spPr>
          <a:xfrm>
            <a:off x="4427984" y="1556792"/>
            <a:ext cx="1152880" cy="369332"/>
          </a:xfrm>
          <a:prstGeom prst="rect">
            <a:avLst/>
          </a:prstGeom>
          <a:noFill/>
        </p:spPr>
        <p:txBody>
          <a:bodyPr wrap="none" rtlCol="0">
            <a:spAutoFit/>
          </a:bodyPr>
          <a:lstStyle/>
          <a:p>
            <a:r>
              <a:rPr lang="en-US" dirty="0" smtClean="0">
                <a:solidFill>
                  <a:schemeClr val="bg1"/>
                </a:solidFill>
              </a:rPr>
              <a:t>D=175 nm</a:t>
            </a:r>
            <a:endParaRPr lang="en-US" dirty="0">
              <a:solidFill>
                <a:schemeClr val="bg1"/>
              </a:solidFill>
            </a:endParaRPr>
          </a:p>
        </p:txBody>
      </p:sp>
      <p:sp>
        <p:nvSpPr>
          <p:cNvPr id="10" name="TextBox 9"/>
          <p:cNvSpPr txBox="1"/>
          <p:nvPr/>
        </p:nvSpPr>
        <p:spPr>
          <a:xfrm>
            <a:off x="6372200" y="1556792"/>
            <a:ext cx="1152880" cy="369332"/>
          </a:xfrm>
          <a:prstGeom prst="rect">
            <a:avLst/>
          </a:prstGeom>
          <a:noFill/>
        </p:spPr>
        <p:txBody>
          <a:bodyPr wrap="none" rtlCol="0">
            <a:spAutoFit/>
          </a:bodyPr>
          <a:lstStyle/>
          <a:p>
            <a:r>
              <a:rPr lang="en-US" dirty="0" smtClean="0">
                <a:solidFill>
                  <a:schemeClr val="bg1"/>
                </a:solidFill>
              </a:rPr>
              <a:t>D=235 nm</a:t>
            </a:r>
            <a:endParaRPr lang="en-US" dirty="0">
              <a:solidFill>
                <a:schemeClr val="bg1"/>
              </a:solidFill>
            </a:endParaRPr>
          </a:p>
        </p:txBody>
      </p:sp>
      <p:sp>
        <p:nvSpPr>
          <p:cNvPr id="11" name="TextBox 10"/>
          <p:cNvSpPr txBox="1"/>
          <p:nvPr/>
        </p:nvSpPr>
        <p:spPr>
          <a:xfrm>
            <a:off x="4427984" y="3861048"/>
            <a:ext cx="1152880" cy="369332"/>
          </a:xfrm>
          <a:prstGeom prst="rect">
            <a:avLst/>
          </a:prstGeom>
          <a:noFill/>
        </p:spPr>
        <p:txBody>
          <a:bodyPr wrap="none" rtlCol="0">
            <a:spAutoFit/>
          </a:bodyPr>
          <a:lstStyle/>
          <a:p>
            <a:r>
              <a:rPr lang="en-US" dirty="0" smtClean="0">
                <a:solidFill>
                  <a:schemeClr val="bg1"/>
                </a:solidFill>
              </a:rPr>
              <a:t>D=149 nm</a:t>
            </a:r>
            <a:endParaRPr lang="en-US" dirty="0">
              <a:solidFill>
                <a:schemeClr val="bg1"/>
              </a:solidFill>
            </a:endParaRPr>
          </a:p>
        </p:txBody>
      </p:sp>
      <p:sp>
        <p:nvSpPr>
          <p:cNvPr id="12" name="TextBox 11"/>
          <p:cNvSpPr txBox="1"/>
          <p:nvPr/>
        </p:nvSpPr>
        <p:spPr>
          <a:xfrm>
            <a:off x="6444208" y="3861048"/>
            <a:ext cx="1152880" cy="369332"/>
          </a:xfrm>
          <a:prstGeom prst="rect">
            <a:avLst/>
          </a:prstGeom>
          <a:noFill/>
        </p:spPr>
        <p:txBody>
          <a:bodyPr wrap="none" rtlCol="0">
            <a:spAutoFit/>
          </a:bodyPr>
          <a:lstStyle/>
          <a:p>
            <a:r>
              <a:rPr lang="en-US" dirty="0" smtClean="0">
                <a:solidFill>
                  <a:schemeClr val="bg1"/>
                </a:solidFill>
              </a:rPr>
              <a:t>D=208 nm</a:t>
            </a:r>
            <a:endParaRPr lang="en-US" dirty="0">
              <a:solidFill>
                <a:schemeClr val="bg1"/>
              </a:solidFill>
            </a:endParaRPr>
          </a:p>
        </p:txBody>
      </p:sp>
      <p:pic>
        <p:nvPicPr>
          <p:cNvPr id="110595" name="Picture 3"/>
          <p:cNvPicPr>
            <a:picLocks noChangeAspect="1" noChangeArrowheads="1"/>
          </p:cNvPicPr>
          <p:nvPr/>
        </p:nvPicPr>
        <p:blipFill>
          <a:blip r:embed="rId3" cstate="print"/>
          <a:srcRect/>
          <a:stretch>
            <a:fillRect/>
          </a:stretch>
        </p:blipFill>
        <p:spPr bwMode="auto">
          <a:xfrm>
            <a:off x="611560" y="1362697"/>
            <a:ext cx="7776864" cy="5495303"/>
          </a:xfrm>
          <a:prstGeom prst="rect">
            <a:avLst/>
          </a:prstGeom>
          <a:noFill/>
          <a:ln w="9525">
            <a:noFill/>
            <a:miter lim="800000"/>
            <a:headEnd/>
            <a:tailEnd/>
          </a:ln>
        </p:spPr>
      </p:pic>
      <p:sp>
        <p:nvSpPr>
          <p:cNvPr id="18" name="TextBox 17"/>
          <p:cNvSpPr txBox="1"/>
          <p:nvPr/>
        </p:nvSpPr>
        <p:spPr>
          <a:xfrm>
            <a:off x="611560" y="3501008"/>
            <a:ext cx="1495922" cy="369332"/>
          </a:xfrm>
          <a:prstGeom prst="rect">
            <a:avLst/>
          </a:prstGeom>
          <a:noFill/>
        </p:spPr>
        <p:txBody>
          <a:bodyPr wrap="none" rtlCol="0">
            <a:spAutoFit/>
          </a:bodyPr>
          <a:lstStyle/>
          <a:p>
            <a:r>
              <a:rPr lang="en-US" dirty="0" smtClean="0">
                <a:solidFill>
                  <a:schemeClr val="bg1"/>
                </a:solidFill>
              </a:rPr>
              <a:t>RMS=1.87 nm</a:t>
            </a:r>
            <a:endParaRPr lang="en-US" dirty="0">
              <a:solidFill>
                <a:schemeClr val="bg1"/>
              </a:solidFill>
            </a:endParaRPr>
          </a:p>
        </p:txBody>
      </p:sp>
      <p:sp>
        <p:nvSpPr>
          <p:cNvPr id="19" name="TextBox 18"/>
          <p:cNvSpPr txBox="1"/>
          <p:nvPr/>
        </p:nvSpPr>
        <p:spPr>
          <a:xfrm>
            <a:off x="611560" y="6372036"/>
            <a:ext cx="1495922" cy="369332"/>
          </a:xfrm>
          <a:prstGeom prst="rect">
            <a:avLst/>
          </a:prstGeom>
          <a:noFill/>
        </p:spPr>
        <p:txBody>
          <a:bodyPr wrap="none" rtlCol="0">
            <a:spAutoFit/>
          </a:bodyPr>
          <a:lstStyle/>
          <a:p>
            <a:r>
              <a:rPr lang="en-US" dirty="0" smtClean="0">
                <a:solidFill>
                  <a:schemeClr val="bg1"/>
                </a:solidFill>
              </a:rPr>
              <a:t>RMS=0.89 nm</a:t>
            </a:r>
            <a:endParaRPr lang="en-US" dirty="0">
              <a:solidFill>
                <a:schemeClr val="bg1"/>
              </a:solidFill>
            </a:endParaRPr>
          </a:p>
        </p:txBody>
      </p:sp>
      <p:sp>
        <p:nvSpPr>
          <p:cNvPr id="13" name="TextBox 12"/>
          <p:cNvSpPr txBox="1"/>
          <p:nvPr/>
        </p:nvSpPr>
        <p:spPr>
          <a:xfrm>
            <a:off x="3580134" y="3501008"/>
            <a:ext cx="1255472" cy="369332"/>
          </a:xfrm>
          <a:prstGeom prst="rect">
            <a:avLst/>
          </a:prstGeom>
          <a:noFill/>
        </p:spPr>
        <p:txBody>
          <a:bodyPr wrap="none" rtlCol="0">
            <a:spAutoFit/>
          </a:bodyPr>
          <a:lstStyle/>
          <a:p>
            <a:r>
              <a:rPr lang="en-US" dirty="0" smtClean="0">
                <a:solidFill>
                  <a:srgbClr val="FF0000"/>
                </a:solidFill>
              </a:rPr>
              <a:t>D=175 nm</a:t>
            </a:r>
            <a:endParaRPr lang="en-US" dirty="0">
              <a:solidFill>
                <a:srgbClr val="FF0000"/>
              </a:solidFill>
            </a:endParaRPr>
          </a:p>
        </p:txBody>
      </p:sp>
      <p:sp>
        <p:nvSpPr>
          <p:cNvPr id="14" name="TextBox 13"/>
          <p:cNvSpPr txBox="1"/>
          <p:nvPr/>
        </p:nvSpPr>
        <p:spPr>
          <a:xfrm>
            <a:off x="3580134" y="6372036"/>
            <a:ext cx="1255472" cy="369332"/>
          </a:xfrm>
          <a:prstGeom prst="rect">
            <a:avLst/>
          </a:prstGeom>
          <a:noFill/>
        </p:spPr>
        <p:txBody>
          <a:bodyPr wrap="none" rtlCol="0">
            <a:spAutoFit/>
          </a:bodyPr>
          <a:lstStyle/>
          <a:p>
            <a:r>
              <a:rPr lang="en-US" dirty="0" smtClean="0">
                <a:solidFill>
                  <a:srgbClr val="FF0000"/>
                </a:solidFill>
              </a:rPr>
              <a:t>D=149 nm</a:t>
            </a:r>
            <a:endParaRPr lang="en-US" dirty="0">
              <a:solidFill>
                <a:srgbClr val="FF0000"/>
              </a:solidFill>
            </a:endParaRPr>
          </a:p>
        </p:txBody>
      </p:sp>
      <p:sp>
        <p:nvSpPr>
          <p:cNvPr id="15" name="TextBox 14"/>
          <p:cNvSpPr txBox="1"/>
          <p:nvPr/>
        </p:nvSpPr>
        <p:spPr>
          <a:xfrm>
            <a:off x="6028406" y="3501008"/>
            <a:ext cx="1255472" cy="369332"/>
          </a:xfrm>
          <a:prstGeom prst="rect">
            <a:avLst/>
          </a:prstGeom>
          <a:noFill/>
        </p:spPr>
        <p:txBody>
          <a:bodyPr wrap="none" rtlCol="0">
            <a:spAutoFit/>
          </a:bodyPr>
          <a:lstStyle/>
          <a:p>
            <a:r>
              <a:rPr lang="en-US" dirty="0" smtClean="0">
                <a:solidFill>
                  <a:srgbClr val="FF0000"/>
                </a:solidFill>
              </a:rPr>
              <a:t>D=236 nm</a:t>
            </a:r>
            <a:endParaRPr lang="en-US" dirty="0">
              <a:solidFill>
                <a:srgbClr val="FF0000"/>
              </a:solidFill>
            </a:endParaRPr>
          </a:p>
        </p:txBody>
      </p:sp>
      <p:sp>
        <p:nvSpPr>
          <p:cNvPr id="16" name="TextBox 15"/>
          <p:cNvSpPr txBox="1"/>
          <p:nvPr/>
        </p:nvSpPr>
        <p:spPr>
          <a:xfrm>
            <a:off x="6028406" y="6372036"/>
            <a:ext cx="1255472" cy="369332"/>
          </a:xfrm>
          <a:prstGeom prst="rect">
            <a:avLst/>
          </a:prstGeom>
          <a:noFill/>
        </p:spPr>
        <p:txBody>
          <a:bodyPr wrap="none" rtlCol="0">
            <a:spAutoFit/>
          </a:bodyPr>
          <a:lstStyle/>
          <a:p>
            <a:r>
              <a:rPr lang="en-US" dirty="0" smtClean="0">
                <a:solidFill>
                  <a:srgbClr val="FF0000"/>
                </a:solidFill>
              </a:rPr>
              <a:t>D=208 nm</a:t>
            </a:r>
            <a:endParaRPr lang="en-US" dirty="0">
              <a:solidFill>
                <a:srgbClr val="FF0000"/>
              </a:solidFill>
            </a:endParaRPr>
          </a:p>
        </p:txBody>
      </p:sp>
      <p:cxnSp>
        <p:nvCxnSpPr>
          <p:cNvPr id="17" name="Straight Connector 16"/>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0" name="TextBox 19"/>
          <p:cNvSpPr txBox="1"/>
          <p:nvPr/>
        </p:nvSpPr>
        <p:spPr>
          <a:xfrm>
            <a:off x="1524000" y="76200"/>
            <a:ext cx="5867400" cy="523220"/>
          </a:xfrm>
          <a:prstGeom prst="rect">
            <a:avLst/>
          </a:prstGeom>
          <a:noFill/>
        </p:spPr>
        <p:txBody>
          <a:bodyPr wrap="square" rtlCol="0">
            <a:spAutoFit/>
          </a:bodyPr>
          <a:lstStyle/>
          <a:p>
            <a:r>
              <a:rPr lang="en-US" sz="2800" dirty="0" smtClean="0">
                <a:solidFill>
                  <a:srgbClr val="0033CC"/>
                </a:solidFill>
                <a:latin typeface="+mn-lt"/>
                <a:cs typeface="Times New Roman" pitchFamily="18" charset="0"/>
              </a:rPr>
              <a:t>Smoother Au film by thermal annealing</a:t>
            </a:r>
            <a:endParaRPr lang="en-US" sz="2800" dirty="0">
              <a:solidFill>
                <a:srgbClr val="0033CC"/>
              </a:solidFill>
              <a:latin typeface="+mn-lt"/>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1219200"/>
          <a:ext cx="4800600" cy="3733800"/>
        </p:xfrm>
        <a:graphic>
          <a:graphicData uri="http://schemas.openxmlformats.org/presentationml/2006/ole">
            <mc:AlternateContent xmlns:mc="http://schemas.openxmlformats.org/markup-compatibility/2006">
              <mc:Choice xmlns:v="urn:schemas-microsoft-com:vml" Requires="v">
                <p:oleObj spid="_x0000_s86062" name="Graph" r:id="rId4" imgW="3906720" imgH="2964960" progId="">
                  <p:embed/>
                </p:oleObj>
              </mc:Choice>
              <mc:Fallback>
                <p:oleObj name="Graph" r:id="rId4" imgW="3906720" imgH="29649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9200"/>
                        <a:ext cx="4800600" cy="373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1137" name="Object 1"/>
          <p:cNvGraphicFramePr>
            <a:graphicFrameLocks noChangeAspect="1"/>
          </p:cNvGraphicFramePr>
          <p:nvPr/>
        </p:nvGraphicFramePr>
        <p:xfrm>
          <a:off x="4572000" y="1371600"/>
          <a:ext cx="4572000" cy="3581400"/>
        </p:xfrm>
        <a:graphic>
          <a:graphicData uri="http://schemas.openxmlformats.org/presentationml/2006/ole">
            <mc:AlternateContent xmlns:mc="http://schemas.openxmlformats.org/markup-compatibility/2006">
              <mc:Choice xmlns:v="urn:schemas-microsoft-com:vml" Requires="v">
                <p:oleObj spid="_x0000_s86063" name="Graph" r:id="rId6" imgW="3906720" imgH="2964960" progId="">
                  <p:embed/>
                </p:oleObj>
              </mc:Choice>
              <mc:Fallback>
                <p:oleObj name="Graph" r:id="rId6" imgW="3906720" imgH="296496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371600"/>
                        <a:ext cx="4572000" cy="358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3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40" name="Rectangle 4"/>
          <p:cNvSpPr>
            <a:spLocks noChangeArrowheads="1"/>
          </p:cNvSpPr>
          <p:nvPr/>
        </p:nvSpPr>
        <p:spPr bwMode="auto">
          <a:xfrm>
            <a:off x="35496" y="522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046D808C-22FC-4806-9DBB-66F88A759711}" type="slidenum">
              <a:rPr lang="zh-CN" altLang="en-US" smtClean="0"/>
              <a:pPr/>
              <a:t>44</a:t>
            </a:fld>
            <a:endParaRPr lang="zh-CN" altLang="en-US"/>
          </a:p>
        </p:txBody>
      </p:sp>
      <p:sp>
        <p:nvSpPr>
          <p:cNvPr id="9" name="TextBox 8"/>
          <p:cNvSpPr txBox="1"/>
          <p:nvPr/>
        </p:nvSpPr>
        <p:spPr>
          <a:xfrm>
            <a:off x="1752600" y="5181600"/>
            <a:ext cx="5667770" cy="1569660"/>
          </a:xfrm>
          <a:prstGeom prst="rect">
            <a:avLst/>
          </a:prstGeom>
          <a:noFill/>
        </p:spPr>
        <p:txBody>
          <a:bodyPr wrap="none" rtlCol="0">
            <a:spAutoFit/>
          </a:bodyPr>
          <a:lstStyle/>
          <a:p>
            <a:r>
              <a:rPr lang="en-US" sz="2400" dirty="0" smtClean="0">
                <a:solidFill>
                  <a:srgbClr val="FF0000"/>
                </a:solidFill>
                <a:latin typeface="Times New Roman" pitchFamily="18" charset="0"/>
                <a:cs typeface="Times New Roman" pitchFamily="18" charset="0"/>
              </a:rPr>
              <a:t>Effects of annealing on optical transmission:</a:t>
            </a:r>
          </a:p>
          <a:p>
            <a:pPr>
              <a:buFontTx/>
              <a:buChar char="-"/>
            </a:pPr>
            <a:r>
              <a:rPr lang="en-US" sz="2400" dirty="0" smtClean="0">
                <a:solidFill>
                  <a:srgbClr val="FF0000"/>
                </a:solidFill>
                <a:latin typeface="Times New Roman" pitchFamily="18" charset="0"/>
                <a:cs typeface="Times New Roman" pitchFamily="18" charset="0"/>
              </a:rPr>
              <a:t> Peak blue-shift</a:t>
            </a:r>
          </a:p>
          <a:p>
            <a:pPr>
              <a:buFontTx/>
              <a:buChar char="-"/>
            </a:pPr>
            <a:r>
              <a:rPr lang="en-US" sz="2400" dirty="0" smtClean="0">
                <a:solidFill>
                  <a:srgbClr val="FF0000"/>
                </a:solidFill>
                <a:latin typeface="Times New Roman" pitchFamily="18" charset="0"/>
                <a:cs typeface="Times New Roman" pitchFamily="18" charset="0"/>
              </a:rPr>
              <a:t> Higher peak intensity</a:t>
            </a:r>
          </a:p>
          <a:p>
            <a:pPr>
              <a:buFontTx/>
              <a:buChar char="-"/>
            </a:pPr>
            <a:r>
              <a:rPr lang="en-US" sz="2400" dirty="0" smtClean="0">
                <a:solidFill>
                  <a:srgbClr val="FF0000"/>
                </a:solidFill>
                <a:latin typeface="Times New Roman" pitchFamily="18" charset="0"/>
                <a:cs typeface="Times New Roman" pitchFamily="18" charset="0"/>
              </a:rPr>
              <a:t> Agree better with numerical simulation</a:t>
            </a:r>
            <a:endParaRPr lang="en-US" sz="2400" dirty="0">
              <a:solidFill>
                <a:srgbClr val="FF0000"/>
              </a:solidFill>
              <a:latin typeface="Times New Roman" pitchFamily="18" charset="0"/>
              <a:cs typeface="Times New Roman" pitchFamily="18" charset="0"/>
            </a:endParaRPr>
          </a:p>
        </p:txBody>
      </p:sp>
      <p:sp>
        <p:nvSpPr>
          <p:cNvPr id="11" name="TextBox 10"/>
          <p:cNvSpPr txBox="1"/>
          <p:nvPr/>
        </p:nvSpPr>
        <p:spPr>
          <a:xfrm>
            <a:off x="1219200" y="914400"/>
            <a:ext cx="2228495" cy="400110"/>
          </a:xfrm>
          <a:prstGeom prst="rect">
            <a:avLst/>
          </a:prstGeom>
          <a:noFill/>
        </p:spPr>
        <p:txBody>
          <a:bodyPr wrap="none" rtlCol="0">
            <a:spAutoFit/>
          </a:bodyPr>
          <a:lstStyle/>
          <a:p>
            <a:r>
              <a:rPr lang="en-US" sz="2000" dirty="0" smtClean="0">
                <a:solidFill>
                  <a:srgbClr val="7030A0"/>
                </a:solidFill>
              </a:rPr>
              <a:t>Diameter=150 nm</a:t>
            </a:r>
            <a:endParaRPr lang="en-US" sz="2000" dirty="0">
              <a:solidFill>
                <a:srgbClr val="7030A0"/>
              </a:solidFill>
            </a:endParaRPr>
          </a:p>
        </p:txBody>
      </p:sp>
      <p:sp>
        <p:nvSpPr>
          <p:cNvPr id="12" name="TextBox 11"/>
          <p:cNvSpPr txBox="1"/>
          <p:nvPr/>
        </p:nvSpPr>
        <p:spPr>
          <a:xfrm>
            <a:off x="5562600" y="895290"/>
            <a:ext cx="2228495" cy="400110"/>
          </a:xfrm>
          <a:prstGeom prst="rect">
            <a:avLst/>
          </a:prstGeom>
          <a:noFill/>
        </p:spPr>
        <p:txBody>
          <a:bodyPr wrap="none" rtlCol="0">
            <a:spAutoFit/>
          </a:bodyPr>
          <a:lstStyle/>
          <a:p>
            <a:r>
              <a:rPr lang="en-US" sz="2000" dirty="0" smtClean="0">
                <a:solidFill>
                  <a:srgbClr val="7030A0"/>
                </a:solidFill>
              </a:rPr>
              <a:t>Diameter=209 nm</a:t>
            </a:r>
            <a:endParaRPr lang="en-US" sz="2000" dirty="0">
              <a:solidFill>
                <a:srgbClr val="7030A0"/>
              </a:solidFill>
            </a:endParaRPr>
          </a:p>
        </p:txBody>
      </p:sp>
      <p:cxnSp>
        <p:nvCxnSpPr>
          <p:cNvPr id="19" name="Straight Connector 18"/>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0" name="TextBox 19"/>
          <p:cNvSpPr txBox="1"/>
          <p:nvPr/>
        </p:nvSpPr>
        <p:spPr>
          <a:xfrm>
            <a:off x="1295400" y="152400"/>
            <a:ext cx="6934200" cy="523220"/>
          </a:xfrm>
          <a:prstGeom prst="rect">
            <a:avLst/>
          </a:prstGeom>
          <a:noFill/>
        </p:spPr>
        <p:txBody>
          <a:bodyPr wrap="square" rtlCol="0">
            <a:spAutoFit/>
          </a:bodyPr>
          <a:lstStyle/>
          <a:p>
            <a:r>
              <a:rPr lang="en-US" sz="2800" dirty="0" smtClean="0">
                <a:solidFill>
                  <a:srgbClr val="0033CC"/>
                </a:solidFill>
                <a:latin typeface="+mn-lt"/>
                <a:cs typeface="Times New Roman" pitchFamily="18" charset="0"/>
              </a:rPr>
              <a:t>Effect of smoother Au on optical transmission</a:t>
            </a:r>
            <a:endParaRPr lang="en-US" sz="2800" dirty="0">
              <a:solidFill>
                <a:srgbClr val="0033CC"/>
              </a:solidFill>
              <a:latin typeface="+mn-lt"/>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6" name="Object 2"/>
          <p:cNvGraphicFramePr>
            <a:graphicFrameLocks noChangeAspect="1"/>
          </p:cNvGraphicFramePr>
          <p:nvPr/>
        </p:nvGraphicFramePr>
        <p:xfrm>
          <a:off x="0" y="1589212"/>
          <a:ext cx="3257550" cy="2514600"/>
        </p:xfrm>
        <a:graphic>
          <a:graphicData uri="http://schemas.openxmlformats.org/presentationml/2006/ole">
            <mc:AlternateContent xmlns:mc="http://schemas.openxmlformats.org/markup-compatibility/2006">
              <mc:Choice xmlns:v="urn:schemas-microsoft-com:vml" Requires="v">
                <p:oleObj spid="_x0000_s87130" name="Graph" r:id="rId4" imgW="3877056" imgH="2987040" progId="">
                  <p:embed/>
                </p:oleObj>
              </mc:Choice>
              <mc:Fallback>
                <p:oleObj name="Graph" r:id="rId4" imgW="3877056" imgH="298704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9212"/>
                        <a:ext cx="325755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5" name="Object 1"/>
          <p:cNvGraphicFramePr>
            <a:graphicFrameLocks noChangeAspect="1"/>
          </p:cNvGraphicFramePr>
          <p:nvPr/>
        </p:nvGraphicFramePr>
        <p:xfrm>
          <a:off x="3810000" y="1556792"/>
          <a:ext cx="3314700" cy="2552700"/>
        </p:xfrm>
        <a:graphic>
          <a:graphicData uri="http://schemas.openxmlformats.org/presentationml/2006/ole">
            <mc:AlternateContent xmlns:mc="http://schemas.openxmlformats.org/markup-compatibility/2006">
              <mc:Choice xmlns:v="urn:schemas-microsoft-com:vml" Requires="v">
                <p:oleObj spid="_x0000_s87131" name="Graph" r:id="rId6" imgW="3876480" imgH="2986560" progId="">
                  <p:embed/>
                </p:oleObj>
              </mc:Choice>
              <mc:Fallback>
                <p:oleObj name="Graph" r:id="rId6" imgW="3876480" imgH="298656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556792"/>
                        <a:ext cx="3314700"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8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88" name="Rectangle 4"/>
          <p:cNvSpPr>
            <a:spLocks noChangeArrowheads="1"/>
          </p:cNvSpPr>
          <p:nvPr/>
        </p:nvSpPr>
        <p:spPr bwMode="auto">
          <a:xfrm>
            <a:off x="0" y="2971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3190" name="Object 6"/>
          <p:cNvGraphicFramePr>
            <a:graphicFrameLocks noChangeAspect="1"/>
          </p:cNvGraphicFramePr>
          <p:nvPr/>
        </p:nvGraphicFramePr>
        <p:xfrm>
          <a:off x="0" y="4181500"/>
          <a:ext cx="3467100" cy="2667000"/>
        </p:xfrm>
        <a:graphic>
          <a:graphicData uri="http://schemas.openxmlformats.org/presentationml/2006/ole">
            <mc:AlternateContent xmlns:mc="http://schemas.openxmlformats.org/markup-compatibility/2006">
              <mc:Choice xmlns:v="urn:schemas-microsoft-com:vml" Requires="v">
                <p:oleObj spid="_x0000_s87132" name="Graph" r:id="rId8" imgW="4023360" imgH="3108960" progId="">
                  <p:embed/>
                </p:oleObj>
              </mc:Choice>
              <mc:Fallback>
                <p:oleObj name="Graph" r:id="rId8" imgW="4023360" imgH="310896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181500"/>
                        <a:ext cx="3467100" cy="2667000"/>
                      </a:xfrm>
                      <a:prstGeom prst="rect">
                        <a:avLst/>
                      </a:prstGeom>
                      <a:solidFill>
                        <a:schemeClr val="bg1"/>
                      </a:solidFill>
                    </p:spPr>
                  </p:pic>
                </p:oleObj>
              </mc:Fallback>
            </mc:AlternateContent>
          </a:graphicData>
        </a:graphic>
      </p:graphicFrame>
      <p:graphicFrame>
        <p:nvGraphicFramePr>
          <p:cNvPr id="93189" name="Object 5"/>
          <p:cNvGraphicFramePr>
            <a:graphicFrameLocks noChangeAspect="1"/>
          </p:cNvGraphicFramePr>
          <p:nvPr/>
        </p:nvGraphicFramePr>
        <p:xfrm>
          <a:off x="3882008" y="4150221"/>
          <a:ext cx="3486150" cy="2695575"/>
        </p:xfrm>
        <a:graphic>
          <a:graphicData uri="http://schemas.openxmlformats.org/presentationml/2006/ole">
            <mc:AlternateContent xmlns:mc="http://schemas.openxmlformats.org/markup-compatibility/2006">
              <mc:Choice xmlns:v="urn:schemas-microsoft-com:vml" Requires="v">
                <p:oleObj spid="_x0000_s87133" name="Graph" r:id="rId10" imgW="4023360" imgH="3108960" progId="">
                  <p:embed/>
                </p:oleObj>
              </mc:Choice>
              <mc:Fallback>
                <p:oleObj name="Graph" r:id="rId10" imgW="4023360" imgH="3108960"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2008" y="4150221"/>
                        <a:ext cx="3486150" cy="269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9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3193" name="Rectangle 9"/>
          <p:cNvSpPr>
            <a:spLocks noChangeArrowheads="1"/>
          </p:cNvSpPr>
          <p:nvPr/>
        </p:nvSpPr>
        <p:spPr bwMode="auto">
          <a:xfrm>
            <a:off x="0" y="6276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r>
            <a:br>
              <a:rPr kumimoji="0" lang="en-CA"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br>
            <a:endParaRPr kumimoji="0" lang="en-CA" sz="1800" b="0" i="0" u="none" strike="noStrike" cap="none" normalizeH="0" baseline="0" smtClean="0">
              <a:ln>
                <a:noFill/>
              </a:ln>
              <a:solidFill>
                <a:schemeClr val="tx1"/>
              </a:solidFill>
              <a:effectLst/>
              <a:latin typeface="Arial" pitchFamily="34" charset="0"/>
              <a:cs typeface="Arial" pitchFamily="34" charset="0"/>
            </a:endParaRPr>
          </a:p>
        </p:txBody>
      </p:sp>
      <p:pic>
        <p:nvPicPr>
          <p:cNvPr id="93196" name="Picture 12"/>
          <p:cNvPicPr>
            <a:picLocks noChangeAspect="1" noChangeArrowheads="1"/>
          </p:cNvPicPr>
          <p:nvPr/>
        </p:nvPicPr>
        <p:blipFill>
          <a:blip r:embed="rId12" cstate="print"/>
          <a:srcRect/>
          <a:stretch>
            <a:fillRect/>
          </a:stretch>
        </p:blipFill>
        <p:spPr bwMode="auto">
          <a:xfrm>
            <a:off x="0" y="692696"/>
            <a:ext cx="3326467" cy="764704"/>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046D808C-22FC-4806-9DBB-66F88A759711}" type="slidenum">
              <a:rPr lang="zh-CN" altLang="en-US" smtClean="0"/>
              <a:pPr/>
              <a:t>45</a:t>
            </a:fld>
            <a:endParaRPr lang="zh-CN" altLang="en-US"/>
          </a:p>
        </p:txBody>
      </p:sp>
      <p:sp>
        <p:nvSpPr>
          <p:cNvPr id="18" name="TextBox 17"/>
          <p:cNvSpPr txBox="1"/>
          <p:nvPr/>
        </p:nvSpPr>
        <p:spPr>
          <a:xfrm>
            <a:off x="6781800" y="4114800"/>
            <a:ext cx="2207656" cy="338554"/>
          </a:xfrm>
          <a:prstGeom prst="rect">
            <a:avLst/>
          </a:prstGeom>
          <a:noFill/>
        </p:spPr>
        <p:txBody>
          <a:bodyPr wrap="none" rtlCol="0">
            <a:spAutoFit/>
          </a:bodyPr>
          <a:lstStyle/>
          <a:p>
            <a:r>
              <a:rPr lang="en-US" sz="1600" dirty="0" smtClean="0">
                <a:solidFill>
                  <a:srgbClr val="FF0000"/>
                </a:solidFill>
              </a:rPr>
              <a:t>Sensitivity=41 nm/RIU</a:t>
            </a:r>
            <a:endParaRPr lang="en-US" sz="1600" dirty="0">
              <a:solidFill>
                <a:srgbClr val="FF0000"/>
              </a:solidFill>
            </a:endParaRPr>
          </a:p>
        </p:txBody>
      </p:sp>
      <p:cxnSp>
        <p:nvCxnSpPr>
          <p:cNvPr id="20" name="Straight Arrow Connector 19"/>
          <p:cNvCxnSpPr/>
          <p:nvPr/>
        </p:nvCxnSpPr>
        <p:spPr>
          <a:xfrm flipH="1">
            <a:off x="7086600" y="4495800"/>
            <a:ext cx="600548" cy="597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3200" name="Picture 16"/>
          <p:cNvPicPr>
            <a:picLocks noChangeAspect="1" noChangeArrowheads="1"/>
          </p:cNvPicPr>
          <p:nvPr/>
        </p:nvPicPr>
        <p:blipFill>
          <a:blip r:embed="rId13" cstate="print"/>
          <a:srcRect/>
          <a:stretch>
            <a:fillRect/>
          </a:stretch>
        </p:blipFill>
        <p:spPr bwMode="auto">
          <a:xfrm>
            <a:off x="7070463" y="548680"/>
            <a:ext cx="2073537" cy="1661120"/>
          </a:xfrm>
          <a:prstGeom prst="rect">
            <a:avLst/>
          </a:prstGeom>
          <a:noFill/>
          <a:ln w="9525">
            <a:noFill/>
            <a:miter lim="800000"/>
            <a:headEnd/>
            <a:tailEnd/>
          </a:ln>
        </p:spPr>
      </p:pic>
      <p:sp>
        <p:nvSpPr>
          <p:cNvPr id="19" name="Rectangle 18"/>
          <p:cNvSpPr/>
          <p:nvPr/>
        </p:nvSpPr>
        <p:spPr>
          <a:xfrm>
            <a:off x="3886200" y="762000"/>
            <a:ext cx="3203848" cy="584775"/>
          </a:xfrm>
          <a:prstGeom prst="rect">
            <a:avLst/>
          </a:prstGeom>
        </p:spPr>
        <p:txBody>
          <a:bodyPr wrap="square">
            <a:spAutoFit/>
          </a:bodyPr>
          <a:lstStyle/>
          <a:p>
            <a:pPr algn="r"/>
            <a:r>
              <a:rPr lang="en-US" sz="1600" dirty="0" smtClean="0">
                <a:solidFill>
                  <a:srgbClr val="7030A0"/>
                </a:solidFill>
              </a:rPr>
              <a:t>16-Mercaptohexadecanoic acid (MHA), refractive index n=1.48</a:t>
            </a:r>
          </a:p>
        </p:txBody>
      </p:sp>
      <p:sp>
        <p:nvSpPr>
          <p:cNvPr id="21" name="TextBox 20"/>
          <p:cNvSpPr txBox="1"/>
          <p:nvPr/>
        </p:nvSpPr>
        <p:spPr>
          <a:xfrm>
            <a:off x="179512" y="1484784"/>
            <a:ext cx="1380506" cy="369332"/>
          </a:xfrm>
          <a:prstGeom prst="rect">
            <a:avLst/>
          </a:prstGeom>
          <a:noFill/>
        </p:spPr>
        <p:txBody>
          <a:bodyPr wrap="none" rtlCol="0">
            <a:spAutoFit/>
          </a:bodyPr>
          <a:lstStyle/>
          <a:p>
            <a:r>
              <a:rPr lang="en-US" b="1" dirty="0" smtClean="0"/>
              <a:t>D=153.5 nm </a:t>
            </a:r>
            <a:endParaRPr lang="en-US" b="1" dirty="0"/>
          </a:p>
        </p:txBody>
      </p:sp>
      <p:sp>
        <p:nvSpPr>
          <p:cNvPr id="22" name="TextBox 21"/>
          <p:cNvSpPr txBox="1"/>
          <p:nvPr/>
        </p:nvSpPr>
        <p:spPr>
          <a:xfrm>
            <a:off x="3901004" y="1475492"/>
            <a:ext cx="1380506" cy="369332"/>
          </a:xfrm>
          <a:prstGeom prst="rect">
            <a:avLst/>
          </a:prstGeom>
          <a:noFill/>
        </p:spPr>
        <p:txBody>
          <a:bodyPr wrap="none" rtlCol="0">
            <a:spAutoFit/>
          </a:bodyPr>
          <a:lstStyle/>
          <a:p>
            <a:r>
              <a:rPr lang="en-US" b="1" dirty="0" smtClean="0"/>
              <a:t>D=209.3 nm </a:t>
            </a:r>
            <a:endParaRPr lang="en-US" b="1" dirty="0"/>
          </a:p>
        </p:txBody>
      </p:sp>
      <p:sp>
        <p:nvSpPr>
          <p:cNvPr id="23" name="TextBox 22"/>
          <p:cNvSpPr txBox="1"/>
          <p:nvPr/>
        </p:nvSpPr>
        <p:spPr>
          <a:xfrm>
            <a:off x="179512" y="4139788"/>
            <a:ext cx="1380506" cy="369332"/>
          </a:xfrm>
          <a:prstGeom prst="rect">
            <a:avLst/>
          </a:prstGeom>
          <a:noFill/>
        </p:spPr>
        <p:txBody>
          <a:bodyPr wrap="none" rtlCol="0">
            <a:spAutoFit/>
          </a:bodyPr>
          <a:lstStyle/>
          <a:p>
            <a:r>
              <a:rPr lang="en-US" b="1" dirty="0" smtClean="0"/>
              <a:t>D=148.8 nm </a:t>
            </a:r>
            <a:endParaRPr lang="en-US" b="1" dirty="0"/>
          </a:p>
        </p:txBody>
      </p:sp>
      <p:sp>
        <p:nvSpPr>
          <p:cNvPr id="24" name="TextBox 23"/>
          <p:cNvSpPr txBox="1"/>
          <p:nvPr/>
        </p:nvSpPr>
        <p:spPr>
          <a:xfrm>
            <a:off x="3901004" y="4130496"/>
            <a:ext cx="1380506" cy="369332"/>
          </a:xfrm>
          <a:prstGeom prst="rect">
            <a:avLst/>
          </a:prstGeom>
          <a:noFill/>
        </p:spPr>
        <p:txBody>
          <a:bodyPr wrap="none" rtlCol="0">
            <a:spAutoFit/>
          </a:bodyPr>
          <a:lstStyle/>
          <a:p>
            <a:r>
              <a:rPr lang="en-US" b="1" dirty="0" smtClean="0"/>
              <a:t>D=208.4 nm </a:t>
            </a:r>
            <a:endParaRPr lang="en-US" b="1" dirty="0"/>
          </a:p>
        </p:txBody>
      </p:sp>
      <p:sp>
        <p:nvSpPr>
          <p:cNvPr id="25" name="Rectangle 24"/>
          <p:cNvSpPr/>
          <p:nvPr/>
        </p:nvSpPr>
        <p:spPr>
          <a:xfrm>
            <a:off x="7292580" y="2708920"/>
            <a:ext cx="1877437" cy="646331"/>
          </a:xfrm>
          <a:prstGeom prst="rect">
            <a:avLst/>
          </a:prstGeom>
        </p:spPr>
        <p:txBody>
          <a:bodyPr wrap="none">
            <a:spAutoFit/>
          </a:bodyPr>
          <a:lstStyle/>
          <a:p>
            <a:r>
              <a:rPr lang="en-US" b="1" dirty="0" smtClean="0"/>
              <a:t>Non-annealed</a:t>
            </a:r>
          </a:p>
          <a:p>
            <a:r>
              <a:rPr lang="en-US" dirty="0" smtClean="0"/>
              <a:t>(low sensitivity) </a:t>
            </a:r>
            <a:r>
              <a:rPr lang="en-US" b="1" dirty="0" smtClean="0"/>
              <a:t> </a:t>
            </a:r>
            <a:endParaRPr lang="en-US" b="1" dirty="0"/>
          </a:p>
        </p:txBody>
      </p:sp>
      <p:sp>
        <p:nvSpPr>
          <p:cNvPr id="26" name="Rectangle 25"/>
          <p:cNvSpPr/>
          <p:nvPr/>
        </p:nvSpPr>
        <p:spPr>
          <a:xfrm>
            <a:off x="7311193" y="5291916"/>
            <a:ext cx="1903085" cy="646331"/>
          </a:xfrm>
          <a:prstGeom prst="rect">
            <a:avLst/>
          </a:prstGeom>
        </p:spPr>
        <p:txBody>
          <a:bodyPr wrap="none">
            <a:spAutoFit/>
          </a:bodyPr>
          <a:lstStyle/>
          <a:p>
            <a:pPr algn="ctr"/>
            <a:r>
              <a:rPr lang="en-US" b="1" dirty="0" smtClean="0"/>
              <a:t>Annealed</a:t>
            </a:r>
          </a:p>
          <a:p>
            <a:pPr algn="ctr"/>
            <a:r>
              <a:rPr lang="en-US" dirty="0" smtClean="0"/>
              <a:t>(high sensitivity) </a:t>
            </a:r>
            <a:endParaRPr lang="en-US" dirty="0"/>
          </a:p>
        </p:txBody>
      </p:sp>
      <p:cxnSp>
        <p:nvCxnSpPr>
          <p:cNvPr id="27" name="Straight Connector 26"/>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0" name="TextBox 29"/>
          <p:cNvSpPr txBox="1"/>
          <p:nvPr/>
        </p:nvSpPr>
        <p:spPr>
          <a:xfrm>
            <a:off x="228600" y="76200"/>
            <a:ext cx="8686800" cy="461665"/>
          </a:xfrm>
          <a:prstGeom prst="rect">
            <a:avLst/>
          </a:prstGeom>
          <a:noFill/>
        </p:spPr>
        <p:txBody>
          <a:bodyPr wrap="square" rtlCol="0">
            <a:spAutoFit/>
          </a:bodyPr>
          <a:lstStyle/>
          <a:p>
            <a:r>
              <a:rPr lang="en-US" sz="2400" dirty="0" smtClean="0">
                <a:solidFill>
                  <a:srgbClr val="0033CC"/>
                </a:solidFill>
                <a:latin typeface="+mn-lt"/>
                <a:cs typeface="Times New Roman" pitchFamily="18" charset="0"/>
              </a:rPr>
              <a:t>EOT sensing of a self-assembled mono-layer film MHA (~1 nm thick)</a:t>
            </a:r>
            <a:endParaRPr lang="en-US" sz="2400" dirty="0">
              <a:solidFill>
                <a:srgbClr val="0033CC"/>
              </a:solidFill>
              <a:latin typeface="+mn-lt"/>
              <a:cs typeface="Times New Roman" pitchFamily="18" charset="0"/>
            </a:endParaRPr>
          </a:p>
        </p:txBody>
      </p:sp>
      <p:cxnSp>
        <p:nvCxnSpPr>
          <p:cNvPr id="32" name="Straight Connector 31"/>
          <p:cNvCxnSpPr/>
          <p:nvPr/>
        </p:nvCxnSpPr>
        <p:spPr>
          <a:xfrm flipV="1">
            <a:off x="0" y="4114800"/>
            <a:ext cx="9144000" cy="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0" y="1447800"/>
            <a:ext cx="6858000" cy="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CC991F-D071-4894-9542-A1D37E695DA6}" type="slidenum">
              <a:rPr lang="en-US" smtClean="0"/>
              <a:pPr>
                <a:defRPr/>
              </a:pPr>
              <a:t>46</a:t>
            </a:fld>
            <a:endParaRPr lang="en-US"/>
          </a:p>
        </p:txBody>
      </p:sp>
      <p:sp>
        <p:nvSpPr>
          <p:cNvPr id="45059" name="Rectangle 1"/>
          <p:cNvSpPr>
            <a:spLocks noChangeArrowheads="1"/>
          </p:cNvSpPr>
          <p:nvPr/>
        </p:nvSpPr>
        <p:spPr bwMode="auto">
          <a:xfrm>
            <a:off x="3505200" y="76200"/>
            <a:ext cx="2057400" cy="523875"/>
          </a:xfrm>
          <a:prstGeom prst="rect">
            <a:avLst/>
          </a:prstGeom>
          <a:noFill/>
          <a:ln w="9525">
            <a:noFill/>
            <a:miter lim="800000"/>
            <a:headEnd/>
            <a:tailEnd/>
          </a:ln>
        </p:spPr>
        <p:txBody>
          <a:bodyPr>
            <a:spAutoFit/>
          </a:bodyPr>
          <a:lstStyle/>
          <a:p>
            <a:pPr algn="ctr"/>
            <a:r>
              <a:rPr lang="en-US" sz="2800" dirty="0">
                <a:solidFill>
                  <a:srgbClr val="0033CC"/>
                </a:solidFill>
              </a:rPr>
              <a:t>Summary</a:t>
            </a:r>
            <a:endParaRPr lang="en-US" sz="2800" dirty="0">
              <a:solidFill>
                <a:srgbClr val="C00000"/>
              </a:solidFill>
            </a:endParaRP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5061" name="TextBox 4"/>
          <p:cNvSpPr txBox="1">
            <a:spLocks noChangeArrowheads="1"/>
          </p:cNvSpPr>
          <p:nvPr/>
        </p:nvSpPr>
        <p:spPr bwMode="auto">
          <a:xfrm>
            <a:off x="228600" y="762000"/>
            <a:ext cx="8686800" cy="5615896"/>
          </a:xfrm>
          <a:prstGeom prst="rect">
            <a:avLst/>
          </a:prstGeom>
          <a:noFill/>
          <a:ln w="9525">
            <a:noFill/>
            <a:miter lim="800000"/>
            <a:headEnd/>
            <a:tailEnd/>
          </a:ln>
        </p:spPr>
        <p:txBody>
          <a:bodyPr wrap="square">
            <a:spAutoFit/>
          </a:bodyPr>
          <a:lstStyle/>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Electron beam lithography: versatile negative resist polystyrene and positive PMMA monolayer brush:</a:t>
            </a:r>
          </a:p>
          <a:p>
            <a:pPr marL="688975" lvl="1" indent="-231775">
              <a:lnSpc>
                <a:spcPct val="120000"/>
              </a:lnSpc>
              <a:spcAft>
                <a:spcPts val="200"/>
              </a:spcAft>
              <a:buFont typeface="Courier New" pitchFamily="49" charset="0"/>
              <a:buChar char="o"/>
            </a:pPr>
            <a:r>
              <a:rPr lang="en-US" dirty="0" smtClean="0">
                <a:solidFill>
                  <a:srgbClr val="0033CC"/>
                </a:solidFill>
                <a:latin typeface="Times New Roman" pitchFamily="18" charset="0"/>
                <a:cs typeface="Times New Roman" pitchFamily="18" charset="0"/>
              </a:rPr>
              <a:t>Its property can be tuned easily by using different molecular weight Mw.</a:t>
            </a:r>
          </a:p>
          <a:p>
            <a:pPr marL="688975" lvl="1" indent="-231775">
              <a:lnSpc>
                <a:spcPct val="120000"/>
              </a:lnSpc>
              <a:spcAft>
                <a:spcPts val="200"/>
              </a:spcAft>
              <a:buFont typeface="Courier New" pitchFamily="49" charset="0"/>
              <a:buChar char="o"/>
            </a:pPr>
            <a:r>
              <a:rPr lang="en-US" dirty="0" smtClean="0">
                <a:solidFill>
                  <a:srgbClr val="0033CC"/>
                </a:solidFill>
                <a:latin typeface="Times New Roman" pitchFamily="18" charset="0"/>
                <a:cs typeface="Times New Roman" pitchFamily="18" charset="0"/>
              </a:rPr>
              <a:t>Low Mw PS can be thermally evaporated, thus capable of nanofabrication on irregular non-planar surfaces.</a:t>
            </a:r>
          </a:p>
          <a:p>
            <a:pPr marL="688975" lvl="1" indent="-231775">
              <a:lnSpc>
                <a:spcPct val="120000"/>
              </a:lnSpc>
              <a:spcAft>
                <a:spcPts val="200"/>
              </a:spcAft>
              <a:buFont typeface="Courier New" pitchFamily="49" charset="0"/>
              <a:buChar char="o"/>
            </a:pPr>
            <a:r>
              <a:rPr lang="en-US" dirty="0" smtClean="0">
                <a:solidFill>
                  <a:srgbClr val="0033CC"/>
                </a:solidFill>
                <a:latin typeface="Times New Roman" pitchFamily="18" charset="0"/>
                <a:cs typeface="Times New Roman" pitchFamily="18" charset="0"/>
              </a:rPr>
              <a:t>Grafted monolayer PMMA brush can also be utilized to pattern irregular surfaces.</a:t>
            </a:r>
          </a:p>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Nanoimprint lithography using polymer mold:</a:t>
            </a:r>
          </a:p>
          <a:p>
            <a:pPr marL="688975" lvl="1" indent="-231775">
              <a:lnSpc>
                <a:spcPct val="120000"/>
              </a:lnSpc>
              <a:spcAft>
                <a:spcPts val="200"/>
              </a:spcAft>
              <a:buFont typeface="Courier New" pitchFamily="49" charset="0"/>
              <a:buChar char="o"/>
            </a:pPr>
            <a:r>
              <a:rPr lang="en-US" dirty="0" smtClean="0">
                <a:solidFill>
                  <a:srgbClr val="0033CC"/>
                </a:solidFill>
                <a:latin typeface="Times New Roman" pitchFamily="18" charset="0"/>
                <a:cs typeface="Times New Roman" pitchFamily="18" charset="0"/>
              </a:rPr>
              <a:t>Developed </a:t>
            </a:r>
            <a:r>
              <a:rPr lang="en-US" dirty="0">
                <a:solidFill>
                  <a:srgbClr val="0033CC"/>
                </a:solidFill>
                <a:latin typeface="Times New Roman" pitchFamily="18" charset="0"/>
                <a:cs typeface="Times New Roman" pitchFamily="18" charset="0"/>
              </a:rPr>
              <a:t>hybrid nanoimprint soft lithography </a:t>
            </a:r>
            <a:r>
              <a:rPr lang="en-US" dirty="0" smtClean="0">
                <a:solidFill>
                  <a:srgbClr val="0033CC"/>
                </a:solidFill>
                <a:latin typeface="Times New Roman" pitchFamily="18" charset="0"/>
                <a:cs typeface="Times New Roman" pitchFamily="18" charset="0"/>
              </a:rPr>
              <a:t>using a mold with rigid polymer on top of flexible PDMS, which achieved </a:t>
            </a:r>
            <a:r>
              <a:rPr lang="en-US" dirty="0">
                <a:solidFill>
                  <a:srgbClr val="0033CC"/>
                </a:solidFill>
                <a:latin typeface="Times New Roman" pitchFamily="18" charset="0"/>
                <a:cs typeface="Times New Roman" pitchFamily="18" charset="0"/>
              </a:rPr>
              <a:t>8nm resolution without applied pressure, vacuum or high temperature.</a:t>
            </a:r>
          </a:p>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Biosensor based on surface plasmon resonance: increased sensitivity for DNA hybridization detection by </a:t>
            </a:r>
            <a:r>
              <a:rPr lang="en-US" dirty="0">
                <a:solidFill>
                  <a:srgbClr val="0033CC"/>
                </a:solidFill>
                <a:latin typeface="Times New Roman" pitchFamily="18" charset="0"/>
                <a:cs typeface="Times New Roman" pitchFamily="18" charset="0"/>
              </a:rPr>
              <a:t>5</a:t>
            </a:r>
            <a:r>
              <a:rPr lang="en-US" dirty="0" smtClean="0">
                <a:solidFill>
                  <a:srgbClr val="0033CC"/>
                </a:solidFill>
                <a:latin typeface="Times New Roman" pitchFamily="18" charset="0"/>
                <a:cs typeface="Times New Roman" pitchFamily="18" charset="0"/>
                <a:sym typeface="Symbol" pitchFamily="18" charset="2"/>
              </a:rPr>
              <a:t>, through nano-structuring the Au substrate</a:t>
            </a:r>
            <a:r>
              <a:rPr lang="en-US" dirty="0" smtClean="0">
                <a:solidFill>
                  <a:srgbClr val="0033CC"/>
                </a:solidFill>
                <a:latin typeface="Times New Roman" pitchFamily="18" charset="0"/>
                <a:cs typeface="Times New Roman" pitchFamily="18" charset="0"/>
              </a:rPr>
              <a:t>.</a:t>
            </a:r>
          </a:p>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Chemical sensor based on SERS: fabricated and studied nano-prism and bow-tie structure with gap down to 3 nm.</a:t>
            </a:r>
          </a:p>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Biosensor based on extraordinary optical transmission: Au hole array fabricated, thermal annealing improves sensitivity.</a:t>
            </a:r>
            <a:endParaRPr lang="en-US"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533400" y="1295400"/>
            <a:ext cx="8153400" cy="1277273"/>
          </a:xfrm>
          <a:prstGeom prst="rect">
            <a:avLst/>
          </a:prstGeom>
          <a:noFill/>
          <a:ln w="9525">
            <a:noFill/>
            <a:miter lim="800000"/>
            <a:headEnd/>
            <a:tailEnd/>
          </a:ln>
        </p:spPr>
        <p:txBody>
          <a:bodyPr wrap="square">
            <a:spAutoFit/>
          </a:bodyPr>
          <a:lstStyle/>
          <a:p>
            <a:pPr marL="342900" indent="-342900">
              <a:spcAft>
                <a:spcPts val="600"/>
              </a:spcAft>
              <a:buFontTx/>
              <a:buAutoNum type="arabicPeriod"/>
            </a:pPr>
            <a:r>
              <a:rPr lang="en-US" sz="2400" dirty="0" smtClean="0">
                <a:solidFill>
                  <a:srgbClr val="FF0000"/>
                </a:solidFill>
                <a:latin typeface="Calibri" pitchFamily="34" charset="0"/>
              </a:rPr>
              <a:t>Fabrication of hollow micro-needles (in collaboration with </a:t>
            </a:r>
            <a:r>
              <a:rPr lang="en-US" sz="2400" dirty="0" err="1" smtClean="0">
                <a:solidFill>
                  <a:srgbClr val="FF0000"/>
                </a:solidFill>
                <a:latin typeface="Calibri" pitchFamily="34" charset="0"/>
              </a:rPr>
              <a:t>ExVivo</a:t>
            </a:r>
            <a:r>
              <a:rPr lang="en-US" sz="2400" dirty="0" smtClean="0">
                <a:solidFill>
                  <a:srgbClr val="FF0000"/>
                </a:solidFill>
                <a:latin typeface="Calibri" pitchFamily="34" charset="0"/>
              </a:rPr>
              <a:t> Inc, Waterloo)</a:t>
            </a:r>
          </a:p>
          <a:p>
            <a:pPr marL="342900" indent="-342900">
              <a:spcAft>
                <a:spcPts val="600"/>
              </a:spcAft>
              <a:buFontTx/>
              <a:buAutoNum type="arabicPeriod"/>
            </a:pPr>
            <a:r>
              <a:rPr lang="en-US" sz="2400" dirty="0" smtClean="0">
                <a:solidFill>
                  <a:srgbClr val="0033CC"/>
                </a:solidFill>
                <a:latin typeface="Calibri" pitchFamily="34" charset="0"/>
              </a:rPr>
              <a:t>Fabrication of AFM probes (</a:t>
            </a:r>
            <a:r>
              <a:rPr lang="zh-CN" altLang="en-US" sz="2400" dirty="0" smtClean="0">
                <a:solidFill>
                  <a:srgbClr val="0033CC"/>
                </a:solidFill>
                <a:latin typeface="Calibri" pitchFamily="34" charset="0"/>
              </a:rPr>
              <a:t>杭州探真纳米科技有限公司</a:t>
            </a:r>
            <a:r>
              <a:rPr lang="en-US" sz="2400" dirty="0" smtClean="0">
                <a:solidFill>
                  <a:srgbClr val="0033CC"/>
                </a:solidFill>
                <a:latin typeface="Calibri" pitchFamily="34" charset="0"/>
              </a:rPr>
              <a:t>)</a:t>
            </a:r>
            <a:endParaRPr lang="en-US" sz="2400" dirty="0">
              <a:solidFill>
                <a:srgbClr val="0033CC"/>
              </a:solidFill>
              <a:latin typeface="Calibri" pitchFamily="34" charset="0"/>
            </a:endParaRPr>
          </a:p>
        </p:txBody>
      </p:sp>
      <p:sp>
        <p:nvSpPr>
          <p:cNvPr id="3" name="Slide Number Placeholder 2"/>
          <p:cNvSpPr>
            <a:spLocks noGrp="1"/>
          </p:cNvSpPr>
          <p:nvPr>
            <p:ph type="sldNum" sz="quarter" idx="12"/>
          </p:nvPr>
        </p:nvSpPr>
        <p:spPr/>
        <p:txBody>
          <a:bodyPr/>
          <a:lstStyle/>
          <a:p>
            <a:pPr>
              <a:defRPr/>
            </a:pPr>
            <a:fld id="{810654BF-7EE6-4114-949F-378E6B9CFBAB}" type="slidenum">
              <a:rPr lang="en-US" smtClean="0"/>
              <a:pPr>
                <a:defRPr/>
              </a:pPr>
              <a:t>47</a:t>
            </a:fld>
            <a:endParaRPr lang="en-US"/>
          </a:p>
        </p:txBody>
      </p:sp>
      <p:sp>
        <p:nvSpPr>
          <p:cNvPr id="7172" name="Text Box 93"/>
          <p:cNvSpPr txBox="1">
            <a:spLocks noChangeArrowheads="1"/>
          </p:cNvSpPr>
          <p:nvPr/>
        </p:nvSpPr>
        <p:spPr bwMode="auto">
          <a:xfrm>
            <a:off x="2743200" y="381000"/>
            <a:ext cx="4038600" cy="523220"/>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33CC"/>
                </a:solidFill>
                <a:latin typeface="Calibri" pitchFamily="34" charset="0"/>
                <a:cs typeface="Angsana New" pitchFamily="18" charset="-34"/>
              </a:rPr>
              <a:t>Commercialization project</a:t>
            </a:r>
            <a:endParaRPr lang="th-TH" sz="2800" dirty="0">
              <a:solidFill>
                <a:srgbClr val="0033CC"/>
              </a:solidFill>
              <a:latin typeface="Calibri" pitchFamily="34" charset="0"/>
              <a:cs typeface="Angsana New" pitchFamily="18" charset="-34"/>
            </a:endParaRP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 name="Picture 7" descr="300cc-40m-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0" y="2894012"/>
            <a:ext cx="43180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50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7553F74-A7A9-49F0-A564-22C3DDBC0A5B}" type="slidenum">
              <a:rPr lang="en-US" smtClean="0"/>
              <a:pPr>
                <a:defRPr/>
              </a:pPr>
              <a:t>48</a:t>
            </a:fld>
            <a:endParaRPr lang="en-US"/>
          </a:p>
        </p:txBody>
      </p:sp>
      <p:pic>
        <p:nvPicPr>
          <p:cNvPr id="5" name="Content Placeholder 3" descr="needle-and-syringe.jpeg"/>
          <p:cNvPicPr>
            <a:picLocks noChangeAspect="1"/>
          </p:cNvPicPr>
          <p:nvPr/>
        </p:nvPicPr>
        <p:blipFill>
          <a:blip r:embed="rId2" cstate="print"/>
          <a:stretch>
            <a:fillRect/>
          </a:stretch>
        </p:blipFill>
        <p:spPr>
          <a:xfrm>
            <a:off x="1325311" y="967631"/>
            <a:ext cx="6493377" cy="4090771"/>
          </a:xfrm>
          <a:prstGeom prst="rect">
            <a:avLst/>
          </a:prstGeom>
        </p:spPr>
      </p:pic>
      <p:cxnSp>
        <p:nvCxnSpPr>
          <p:cNvPr id="6" name="Straight Connector 5"/>
          <p:cNvCxnSpPr/>
          <p:nvPr/>
        </p:nvCxnSpPr>
        <p:spPr>
          <a:xfrm flipV="1">
            <a:off x="0" y="774589"/>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057400" y="152400"/>
            <a:ext cx="51816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Application of microneedles array</a:t>
            </a:r>
            <a:endParaRPr lang="en-US" sz="2800" dirty="0">
              <a:solidFill>
                <a:srgbClr val="0033CC"/>
              </a:solidFill>
              <a:latin typeface="Times New Roman" pitchFamily="18" charset="0"/>
              <a:cs typeface="Times New Roman" pitchFamily="18" charset="0"/>
            </a:endParaRPr>
          </a:p>
        </p:txBody>
      </p:sp>
      <p:sp>
        <p:nvSpPr>
          <p:cNvPr id="8" name="Rectangle 7"/>
          <p:cNvSpPr/>
          <p:nvPr/>
        </p:nvSpPr>
        <p:spPr>
          <a:xfrm>
            <a:off x="1752600" y="5359987"/>
            <a:ext cx="5486400" cy="1140825"/>
          </a:xfrm>
          <a:prstGeom prst="rect">
            <a:avLst/>
          </a:prstGeom>
        </p:spPr>
        <p:txBody>
          <a:bodyPr wrap="square">
            <a:spAutoFit/>
          </a:bodyPr>
          <a:lstStyle/>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Minimally invasive, no or little pain</a:t>
            </a:r>
          </a:p>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Drug delivery, such as for insulin</a:t>
            </a:r>
          </a:p>
          <a:p>
            <a:pPr marL="231775" indent="-231775">
              <a:lnSpc>
                <a:spcPct val="120000"/>
              </a:lnSpc>
              <a:spcAft>
                <a:spcPts val="200"/>
              </a:spcAft>
              <a:buFont typeface="Arial" charset="0"/>
              <a:buChar char="•"/>
            </a:pPr>
            <a:r>
              <a:rPr lang="en-US" dirty="0" smtClean="0">
                <a:solidFill>
                  <a:srgbClr val="0033CC"/>
                </a:solidFill>
                <a:latin typeface="Times New Roman" pitchFamily="18" charset="0"/>
                <a:cs typeface="Times New Roman" pitchFamily="18" charset="0"/>
              </a:rPr>
              <a:t>Body fluid extraction, for disease or allergy detection</a:t>
            </a:r>
            <a:endParaRPr lang="en-US" dirty="0">
              <a:solidFill>
                <a:srgbClr val="0033CC"/>
              </a:solidFill>
              <a:latin typeface="Times New Roman" pitchFamily="18" charset="0"/>
              <a:cs typeface="Times New Roman" pitchFamily="18" charset="0"/>
            </a:endParaRPr>
          </a:p>
        </p:txBody>
      </p:sp>
      <p:sp>
        <p:nvSpPr>
          <p:cNvPr id="2" name="Rounded Rectangle 1"/>
          <p:cNvSpPr/>
          <p:nvPr/>
        </p:nvSpPr>
        <p:spPr>
          <a:xfrm>
            <a:off x="2313432" y="1219200"/>
            <a:ext cx="12954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664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7553F74-A7A9-49F0-A564-22C3DDBC0A5B}" type="slidenum">
              <a:rPr lang="en-US" smtClean="0"/>
              <a:pPr>
                <a:defRPr/>
              </a:pPr>
              <a:t>49</a:t>
            </a:fld>
            <a:endParaRPr lang="en-US"/>
          </a:p>
        </p:txBody>
      </p:sp>
      <p:cxnSp>
        <p:nvCxnSpPr>
          <p:cNvPr id="6" name="Straight Connector 5"/>
          <p:cNvCxnSpPr/>
          <p:nvPr/>
        </p:nvCxnSpPr>
        <p:spPr>
          <a:xfrm flipV="1">
            <a:off x="0" y="774589"/>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057400" y="152400"/>
            <a:ext cx="51816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Fabrication of micro-needles array</a:t>
            </a:r>
            <a:endParaRPr lang="en-US" sz="2800" dirty="0">
              <a:solidFill>
                <a:srgbClr val="0033CC"/>
              </a:solidFill>
              <a:latin typeface="Times New Roman" pitchFamily="18" charset="0"/>
              <a:cs typeface="Times New Roman" pitchFamily="18" charset="0"/>
            </a:endParaRPr>
          </a:p>
        </p:txBody>
      </p:sp>
      <p:sp>
        <p:nvSpPr>
          <p:cNvPr id="2" name="Rectangle 1"/>
          <p:cNvSpPr/>
          <p:nvPr/>
        </p:nvSpPr>
        <p:spPr>
          <a:xfrm>
            <a:off x="368300" y="1600200"/>
            <a:ext cx="2667000" cy="1219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(500 </a:t>
            </a:r>
            <a:r>
              <a:rPr lang="en-US" dirty="0" smtClean="0">
                <a:sym typeface="Symbol" panose="05050102010706020507" pitchFamily="18" charset="2"/>
              </a:rPr>
              <a:t>m</a:t>
            </a:r>
            <a:r>
              <a:rPr lang="en-US" dirty="0" smtClean="0"/>
              <a:t>)</a:t>
            </a:r>
            <a:endParaRPr lang="en-US" dirty="0"/>
          </a:p>
        </p:txBody>
      </p:sp>
      <p:sp>
        <p:nvSpPr>
          <p:cNvPr id="9" name="Rectangle 8"/>
          <p:cNvSpPr/>
          <p:nvPr/>
        </p:nvSpPr>
        <p:spPr>
          <a:xfrm>
            <a:off x="3302000" y="1600200"/>
            <a:ext cx="2667000" cy="1219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02000" y="1371600"/>
            <a:ext cx="4953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0" name="Rectangle 9"/>
          <p:cNvSpPr/>
          <p:nvPr/>
        </p:nvSpPr>
        <p:spPr>
          <a:xfrm>
            <a:off x="4025900" y="1371600"/>
            <a:ext cx="4953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Rectangle 10"/>
          <p:cNvSpPr/>
          <p:nvPr/>
        </p:nvSpPr>
        <p:spPr>
          <a:xfrm>
            <a:off x="4749800" y="1371600"/>
            <a:ext cx="4953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2" name="Rectangle 11"/>
          <p:cNvSpPr/>
          <p:nvPr/>
        </p:nvSpPr>
        <p:spPr>
          <a:xfrm>
            <a:off x="5473700" y="1371600"/>
            <a:ext cx="4953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3" name="Rectangle 12"/>
          <p:cNvSpPr/>
          <p:nvPr/>
        </p:nvSpPr>
        <p:spPr>
          <a:xfrm>
            <a:off x="6172200" y="1622370"/>
            <a:ext cx="2667000" cy="1219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67500" y="1524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91400" y="1524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119872" y="1524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8300" y="4191000"/>
            <a:ext cx="2667000" cy="1219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63600" y="409263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87500" y="409263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15972" y="409263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85800" y="5410200"/>
            <a:ext cx="5715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6" name="Rectangle 25"/>
          <p:cNvSpPr/>
          <p:nvPr/>
        </p:nvSpPr>
        <p:spPr>
          <a:xfrm>
            <a:off x="1463040" y="5410200"/>
            <a:ext cx="5588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7" name="Rectangle 26"/>
          <p:cNvSpPr/>
          <p:nvPr/>
        </p:nvSpPr>
        <p:spPr>
          <a:xfrm>
            <a:off x="2209800" y="5410200"/>
            <a:ext cx="5334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8" name="Rectangle 27"/>
          <p:cNvSpPr/>
          <p:nvPr/>
        </p:nvSpPr>
        <p:spPr>
          <a:xfrm>
            <a:off x="368300" y="5410200"/>
            <a:ext cx="1270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9" name="Rectangle 28"/>
          <p:cNvSpPr/>
          <p:nvPr/>
        </p:nvSpPr>
        <p:spPr>
          <a:xfrm>
            <a:off x="2908300" y="5410200"/>
            <a:ext cx="1270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30" name="Rectangle 29"/>
          <p:cNvSpPr/>
          <p:nvPr/>
        </p:nvSpPr>
        <p:spPr>
          <a:xfrm>
            <a:off x="3302000" y="4127500"/>
            <a:ext cx="2667000" cy="1219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797300" y="402913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521200" y="402913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49672" y="402913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429000" y="434340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114800" y="434340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876800" y="434340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562600" y="434340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172200" y="4140890"/>
            <a:ext cx="2667000" cy="1219200"/>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667500" y="404252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391400" y="404252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119872" y="404252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299200" y="435679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985000" y="435679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717536" y="435679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8432800" y="4356790"/>
            <a:ext cx="16256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144260" y="4074850"/>
            <a:ext cx="561340" cy="904240"/>
          </a:xfrm>
          <a:custGeom>
            <a:avLst/>
            <a:gdLst>
              <a:gd name="connsiteX0" fmla="*/ 12700 w 1168400"/>
              <a:gd name="connsiteY0" fmla="*/ 1117600 h 1117600"/>
              <a:gd name="connsiteX1" fmla="*/ 0 w 1168400"/>
              <a:gd name="connsiteY1" fmla="*/ 0 h 1117600"/>
              <a:gd name="connsiteX2" fmla="*/ 1168400 w 1168400"/>
              <a:gd name="connsiteY2" fmla="*/ 12700 h 1117600"/>
              <a:gd name="connsiteX3" fmla="*/ 1155700 w 1168400"/>
              <a:gd name="connsiteY3" fmla="*/ 1079500 h 1117600"/>
              <a:gd name="connsiteX4" fmla="*/ 647700 w 1168400"/>
              <a:gd name="connsiteY4" fmla="*/ 50800 h 1117600"/>
              <a:gd name="connsiteX5" fmla="*/ 12700 w 1168400"/>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1117600">
                <a:moveTo>
                  <a:pt x="12700" y="1117600"/>
                </a:moveTo>
                <a:lnTo>
                  <a:pt x="0" y="0"/>
                </a:lnTo>
                <a:lnTo>
                  <a:pt x="1168400" y="12700"/>
                </a:lnTo>
                <a:lnTo>
                  <a:pt x="1155700" y="1079500"/>
                </a:lnTo>
                <a:lnTo>
                  <a:pt x="647700" y="50800"/>
                </a:lnTo>
                <a:lnTo>
                  <a:pt x="12700" y="1117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6858000" y="4038600"/>
            <a:ext cx="561340" cy="904240"/>
          </a:xfrm>
          <a:custGeom>
            <a:avLst/>
            <a:gdLst>
              <a:gd name="connsiteX0" fmla="*/ 12700 w 1168400"/>
              <a:gd name="connsiteY0" fmla="*/ 1117600 h 1117600"/>
              <a:gd name="connsiteX1" fmla="*/ 0 w 1168400"/>
              <a:gd name="connsiteY1" fmla="*/ 0 h 1117600"/>
              <a:gd name="connsiteX2" fmla="*/ 1168400 w 1168400"/>
              <a:gd name="connsiteY2" fmla="*/ 12700 h 1117600"/>
              <a:gd name="connsiteX3" fmla="*/ 1155700 w 1168400"/>
              <a:gd name="connsiteY3" fmla="*/ 1079500 h 1117600"/>
              <a:gd name="connsiteX4" fmla="*/ 647700 w 1168400"/>
              <a:gd name="connsiteY4" fmla="*/ 50800 h 1117600"/>
              <a:gd name="connsiteX5" fmla="*/ 12700 w 1168400"/>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1117600">
                <a:moveTo>
                  <a:pt x="12700" y="1117600"/>
                </a:moveTo>
                <a:lnTo>
                  <a:pt x="0" y="0"/>
                </a:lnTo>
                <a:lnTo>
                  <a:pt x="1168400" y="12700"/>
                </a:lnTo>
                <a:lnTo>
                  <a:pt x="1155700" y="1079500"/>
                </a:lnTo>
                <a:lnTo>
                  <a:pt x="647700" y="50800"/>
                </a:lnTo>
                <a:lnTo>
                  <a:pt x="12700" y="1117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7562088" y="4038600"/>
            <a:ext cx="561340" cy="904240"/>
          </a:xfrm>
          <a:custGeom>
            <a:avLst/>
            <a:gdLst>
              <a:gd name="connsiteX0" fmla="*/ 12700 w 1168400"/>
              <a:gd name="connsiteY0" fmla="*/ 1117600 h 1117600"/>
              <a:gd name="connsiteX1" fmla="*/ 0 w 1168400"/>
              <a:gd name="connsiteY1" fmla="*/ 0 h 1117600"/>
              <a:gd name="connsiteX2" fmla="*/ 1168400 w 1168400"/>
              <a:gd name="connsiteY2" fmla="*/ 12700 h 1117600"/>
              <a:gd name="connsiteX3" fmla="*/ 1155700 w 1168400"/>
              <a:gd name="connsiteY3" fmla="*/ 1079500 h 1117600"/>
              <a:gd name="connsiteX4" fmla="*/ 647700 w 1168400"/>
              <a:gd name="connsiteY4" fmla="*/ 50800 h 1117600"/>
              <a:gd name="connsiteX5" fmla="*/ 12700 w 1168400"/>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1117600">
                <a:moveTo>
                  <a:pt x="12700" y="1117600"/>
                </a:moveTo>
                <a:lnTo>
                  <a:pt x="0" y="0"/>
                </a:lnTo>
                <a:lnTo>
                  <a:pt x="1168400" y="12700"/>
                </a:lnTo>
                <a:lnTo>
                  <a:pt x="1155700" y="1079500"/>
                </a:lnTo>
                <a:lnTo>
                  <a:pt x="647700" y="50800"/>
                </a:lnTo>
                <a:lnTo>
                  <a:pt x="12700" y="1117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8305800" y="4048760"/>
            <a:ext cx="561340" cy="904240"/>
          </a:xfrm>
          <a:custGeom>
            <a:avLst/>
            <a:gdLst>
              <a:gd name="connsiteX0" fmla="*/ 12700 w 1168400"/>
              <a:gd name="connsiteY0" fmla="*/ 1117600 h 1117600"/>
              <a:gd name="connsiteX1" fmla="*/ 0 w 1168400"/>
              <a:gd name="connsiteY1" fmla="*/ 0 h 1117600"/>
              <a:gd name="connsiteX2" fmla="*/ 1168400 w 1168400"/>
              <a:gd name="connsiteY2" fmla="*/ 12700 h 1117600"/>
              <a:gd name="connsiteX3" fmla="*/ 1155700 w 1168400"/>
              <a:gd name="connsiteY3" fmla="*/ 1079500 h 1117600"/>
              <a:gd name="connsiteX4" fmla="*/ 647700 w 1168400"/>
              <a:gd name="connsiteY4" fmla="*/ 50800 h 1117600"/>
              <a:gd name="connsiteX5" fmla="*/ 12700 w 1168400"/>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1117600">
                <a:moveTo>
                  <a:pt x="12700" y="1117600"/>
                </a:moveTo>
                <a:lnTo>
                  <a:pt x="0" y="0"/>
                </a:lnTo>
                <a:lnTo>
                  <a:pt x="1168400" y="12700"/>
                </a:lnTo>
                <a:lnTo>
                  <a:pt x="1155700" y="1079500"/>
                </a:lnTo>
                <a:lnTo>
                  <a:pt x="647700" y="50800"/>
                </a:lnTo>
                <a:lnTo>
                  <a:pt x="12700" y="1117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375579" y="2858869"/>
            <a:ext cx="2235021" cy="646331"/>
          </a:xfrm>
          <a:prstGeom prst="rect">
            <a:avLst/>
          </a:prstGeom>
        </p:spPr>
        <p:txBody>
          <a:bodyPr wrap="square">
            <a:spAutoFit/>
          </a:bodyPr>
          <a:lstStyle/>
          <a:p>
            <a:pPr algn="ctr"/>
            <a:r>
              <a:rPr lang="en-US" dirty="0" smtClean="0">
                <a:solidFill>
                  <a:srgbClr val="0033CC"/>
                </a:solidFill>
                <a:latin typeface="Times New Roman" pitchFamily="18" charset="0"/>
                <a:cs typeface="Times New Roman" pitchFamily="18" charset="0"/>
              </a:rPr>
              <a:t>Deep silicon etching to form </a:t>
            </a:r>
            <a:r>
              <a:rPr lang="en-US" dirty="0" smtClean="0">
                <a:solidFill>
                  <a:srgbClr val="FF0000"/>
                </a:solidFill>
                <a:latin typeface="Times New Roman" pitchFamily="18" charset="0"/>
                <a:cs typeface="Times New Roman" pitchFamily="18" charset="0"/>
              </a:rPr>
              <a:t>pillars</a:t>
            </a:r>
            <a:endParaRPr lang="en-US" dirty="0">
              <a:solidFill>
                <a:srgbClr val="FF0000"/>
              </a:solidFill>
            </a:endParaRPr>
          </a:p>
        </p:txBody>
      </p:sp>
      <p:sp>
        <p:nvSpPr>
          <p:cNvPr id="69" name="Rectangle 68"/>
          <p:cNvSpPr/>
          <p:nvPr/>
        </p:nvSpPr>
        <p:spPr>
          <a:xfrm>
            <a:off x="3327400" y="2819400"/>
            <a:ext cx="2540000" cy="646331"/>
          </a:xfrm>
          <a:prstGeom prst="rect">
            <a:avLst/>
          </a:prstGeom>
        </p:spPr>
        <p:txBody>
          <a:bodyPr wrap="square">
            <a:spAutoFit/>
          </a:bodyPr>
          <a:lstStyle/>
          <a:p>
            <a:pPr algn="ctr"/>
            <a:r>
              <a:rPr lang="en-US" dirty="0" smtClean="0">
                <a:solidFill>
                  <a:srgbClr val="0033CC"/>
                </a:solidFill>
                <a:latin typeface="Times New Roman" pitchFamily="18" charset="0"/>
                <a:cs typeface="Times New Roman" pitchFamily="18" charset="0"/>
              </a:rPr>
              <a:t>Photolithography with thick resist</a:t>
            </a:r>
            <a:endParaRPr lang="en-US" dirty="0"/>
          </a:p>
        </p:txBody>
      </p:sp>
      <p:sp>
        <p:nvSpPr>
          <p:cNvPr id="70" name="Rectangle 69"/>
          <p:cNvSpPr/>
          <p:nvPr/>
        </p:nvSpPr>
        <p:spPr>
          <a:xfrm>
            <a:off x="431800" y="5697319"/>
            <a:ext cx="2540000" cy="646331"/>
          </a:xfrm>
          <a:prstGeom prst="rect">
            <a:avLst/>
          </a:prstGeom>
        </p:spPr>
        <p:txBody>
          <a:bodyPr wrap="square">
            <a:spAutoFit/>
          </a:bodyPr>
          <a:lstStyle/>
          <a:p>
            <a:pPr algn="ctr"/>
            <a:r>
              <a:rPr lang="en-US" dirty="0" smtClean="0">
                <a:solidFill>
                  <a:srgbClr val="0033CC"/>
                </a:solidFill>
                <a:latin typeface="Times New Roman" pitchFamily="18" charset="0"/>
                <a:cs typeface="Times New Roman" pitchFamily="18" charset="0"/>
              </a:rPr>
              <a:t>Photolithography of backside</a:t>
            </a:r>
            <a:endParaRPr lang="en-US" dirty="0"/>
          </a:p>
        </p:txBody>
      </p:sp>
      <p:sp>
        <p:nvSpPr>
          <p:cNvPr id="71" name="Rectangle 70"/>
          <p:cNvSpPr/>
          <p:nvPr/>
        </p:nvSpPr>
        <p:spPr>
          <a:xfrm>
            <a:off x="3327400" y="5678269"/>
            <a:ext cx="2540000" cy="646331"/>
          </a:xfrm>
          <a:prstGeom prst="rect">
            <a:avLst/>
          </a:prstGeom>
        </p:spPr>
        <p:txBody>
          <a:bodyPr wrap="square">
            <a:spAutoFit/>
          </a:bodyPr>
          <a:lstStyle/>
          <a:p>
            <a:pPr algn="ctr"/>
            <a:r>
              <a:rPr lang="en-US" dirty="0" smtClean="0">
                <a:solidFill>
                  <a:srgbClr val="0033CC"/>
                </a:solidFill>
                <a:latin typeface="Times New Roman" pitchFamily="18" charset="0"/>
                <a:cs typeface="Times New Roman" pitchFamily="18" charset="0"/>
              </a:rPr>
              <a:t>Deep Si etching from backside to form </a:t>
            </a:r>
            <a:r>
              <a:rPr lang="en-US" dirty="0" smtClean="0">
                <a:solidFill>
                  <a:srgbClr val="FF0000"/>
                </a:solidFill>
                <a:latin typeface="Times New Roman" pitchFamily="18" charset="0"/>
                <a:cs typeface="Times New Roman" pitchFamily="18" charset="0"/>
              </a:rPr>
              <a:t>holes</a:t>
            </a:r>
            <a:endParaRPr lang="en-US" dirty="0">
              <a:solidFill>
                <a:srgbClr val="FF0000"/>
              </a:solidFill>
            </a:endParaRPr>
          </a:p>
        </p:txBody>
      </p:sp>
      <p:sp>
        <p:nvSpPr>
          <p:cNvPr id="72" name="Rectangle 71"/>
          <p:cNvSpPr/>
          <p:nvPr/>
        </p:nvSpPr>
        <p:spPr>
          <a:xfrm>
            <a:off x="6055360" y="5690969"/>
            <a:ext cx="2540000" cy="646331"/>
          </a:xfrm>
          <a:prstGeom prst="rect">
            <a:avLst/>
          </a:prstGeom>
        </p:spPr>
        <p:txBody>
          <a:bodyPr wrap="square">
            <a:spAutoFit/>
          </a:bodyPr>
          <a:lstStyle/>
          <a:p>
            <a:pPr algn="ctr"/>
            <a:r>
              <a:rPr lang="en-US" dirty="0" smtClean="0">
                <a:solidFill>
                  <a:srgbClr val="0033CC"/>
                </a:solidFill>
                <a:latin typeface="Times New Roman" pitchFamily="18" charset="0"/>
                <a:cs typeface="Times New Roman" pitchFamily="18" charset="0"/>
              </a:rPr>
              <a:t>Sharpening by isotropic Si wet etching</a:t>
            </a:r>
            <a:endParaRPr lang="en-US" dirty="0"/>
          </a:p>
        </p:txBody>
      </p:sp>
      <p:sp>
        <p:nvSpPr>
          <p:cNvPr id="73" name="Rectangle 72"/>
          <p:cNvSpPr/>
          <p:nvPr/>
        </p:nvSpPr>
        <p:spPr>
          <a:xfrm>
            <a:off x="381000" y="2819400"/>
            <a:ext cx="2540000" cy="646331"/>
          </a:xfrm>
          <a:prstGeom prst="rect">
            <a:avLst/>
          </a:prstGeom>
        </p:spPr>
        <p:txBody>
          <a:bodyPr wrap="square">
            <a:spAutoFit/>
          </a:bodyPr>
          <a:lstStyle/>
          <a:p>
            <a:pPr algn="ctr"/>
            <a:r>
              <a:rPr lang="en-US" dirty="0" smtClean="0">
                <a:solidFill>
                  <a:srgbClr val="0033CC"/>
                </a:solidFill>
                <a:latin typeface="Times New Roman" pitchFamily="18" charset="0"/>
                <a:cs typeface="Times New Roman" pitchFamily="18" charset="0"/>
              </a:rPr>
              <a:t>Starting with double side polished Si wafer</a:t>
            </a:r>
            <a:endParaRPr lang="en-US" dirty="0"/>
          </a:p>
        </p:txBody>
      </p:sp>
    </p:spTree>
    <p:extLst>
      <p:ext uri="{BB962C8B-B14F-4D97-AF65-F5344CB8AC3E}">
        <p14:creationId xmlns:p14="http://schemas.microsoft.com/office/powerpoint/2010/main" val="18976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096047" y="914400"/>
            <a:ext cx="7209753" cy="5486400"/>
          </a:xfrm>
          <a:prstGeom prst="rect">
            <a:avLst/>
          </a:prstGeom>
          <a:noFill/>
          <a:ln w="9525">
            <a:noFill/>
            <a:miter lim="800000"/>
            <a:headEnd/>
            <a:tailEnd/>
          </a:ln>
          <a:effectLst/>
        </p:spPr>
      </p:pic>
      <p:cxnSp>
        <p:nvCxnSpPr>
          <p:cNvPr id="5" name="Straight Connector 4"/>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Rectangle 5"/>
          <p:cNvSpPr/>
          <p:nvPr/>
        </p:nvSpPr>
        <p:spPr>
          <a:xfrm>
            <a:off x="1828800" y="162580"/>
            <a:ext cx="5562600" cy="523220"/>
          </a:xfrm>
          <a:prstGeom prst="rect">
            <a:avLst/>
          </a:prstGeom>
        </p:spPr>
        <p:txBody>
          <a:bodyPr wrap="square">
            <a:spAutoFit/>
          </a:bodyPr>
          <a:lstStyle/>
          <a:p>
            <a:pPr algn="ctr"/>
            <a:r>
              <a:rPr lang="en-US" sz="2800" dirty="0" smtClean="0">
                <a:solidFill>
                  <a:srgbClr val="0033CC"/>
                </a:solidFill>
              </a:rPr>
              <a:t>Electron beam lithography (EBL)</a:t>
            </a:r>
            <a:endParaRPr lang="en-US" sz="2800" dirty="0">
              <a:solidFill>
                <a:srgbClr val="0033CC"/>
              </a:solidFill>
            </a:endParaRPr>
          </a:p>
        </p:txBody>
      </p:sp>
      <p:sp>
        <p:nvSpPr>
          <p:cNvPr id="7" name="TextBox 6"/>
          <p:cNvSpPr txBox="1"/>
          <p:nvPr/>
        </p:nvSpPr>
        <p:spPr>
          <a:xfrm>
            <a:off x="76200" y="990600"/>
            <a:ext cx="2514600" cy="584775"/>
          </a:xfrm>
          <a:prstGeom prst="rect">
            <a:avLst/>
          </a:prstGeom>
          <a:noFill/>
        </p:spPr>
        <p:txBody>
          <a:bodyPr wrap="square" rtlCol="0">
            <a:spAutoFit/>
          </a:bodyPr>
          <a:lstStyle/>
          <a:p>
            <a:pPr algn="ctr"/>
            <a:r>
              <a:rPr lang="en-US" sz="1600" dirty="0" smtClean="0">
                <a:solidFill>
                  <a:srgbClr val="C00000"/>
                </a:solidFill>
              </a:rPr>
              <a:t>Finely focused electron beam, </a:t>
            </a:r>
            <a:r>
              <a:rPr lang="en-US" sz="1600" dirty="0" smtClean="0">
                <a:solidFill>
                  <a:srgbClr val="C00000"/>
                </a:solidFill>
                <a:sym typeface="Symbol"/>
              </a:rPr>
              <a:t>=2-5nm</a:t>
            </a:r>
            <a:endParaRPr lang="en-US" sz="1600" dirty="0">
              <a:solidFill>
                <a:srgbClr val="C00000"/>
              </a:solidFill>
            </a:endParaRPr>
          </a:p>
        </p:txBody>
      </p:sp>
      <p:sp>
        <p:nvSpPr>
          <p:cNvPr id="9" name="TextBox 8"/>
          <p:cNvSpPr txBox="1"/>
          <p:nvPr/>
        </p:nvSpPr>
        <p:spPr>
          <a:xfrm>
            <a:off x="42161" y="1828800"/>
            <a:ext cx="1024639" cy="615553"/>
          </a:xfrm>
          <a:prstGeom prst="rect">
            <a:avLst/>
          </a:prstGeom>
          <a:noFill/>
        </p:spPr>
        <p:txBody>
          <a:bodyPr wrap="none" rtlCol="0">
            <a:spAutoFit/>
          </a:bodyPr>
          <a:lstStyle/>
          <a:p>
            <a:r>
              <a:rPr lang="en-US" dirty="0" smtClean="0">
                <a:solidFill>
                  <a:srgbClr val="0033CC"/>
                </a:solidFill>
              </a:rPr>
              <a:t>Resist</a:t>
            </a:r>
          </a:p>
          <a:p>
            <a:r>
              <a:rPr lang="en-US" sz="1600" dirty="0" smtClean="0">
                <a:solidFill>
                  <a:srgbClr val="0033CC"/>
                </a:solidFill>
              </a:rPr>
              <a:t>(PMMA…)</a:t>
            </a:r>
            <a:endParaRPr lang="en-US" sz="1600" dirty="0">
              <a:solidFill>
                <a:srgbClr val="0033CC"/>
              </a:solidFill>
            </a:endParaRPr>
          </a:p>
        </p:txBody>
      </p:sp>
      <p:cxnSp>
        <p:nvCxnSpPr>
          <p:cNvPr id="11" name="Straight Arrow Connector 10"/>
          <p:cNvCxnSpPr/>
          <p:nvPr/>
        </p:nvCxnSpPr>
        <p:spPr>
          <a:xfrm>
            <a:off x="762000" y="1981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133600" y="1219200"/>
            <a:ext cx="838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2000" y="6183868"/>
            <a:ext cx="3403560" cy="369332"/>
          </a:xfrm>
          <a:prstGeom prst="rect">
            <a:avLst/>
          </a:prstGeom>
          <a:noFill/>
        </p:spPr>
        <p:txBody>
          <a:bodyPr wrap="none" rtlCol="0">
            <a:spAutoFit/>
          </a:bodyPr>
          <a:lstStyle/>
          <a:p>
            <a:r>
              <a:rPr lang="en-US" dirty="0" smtClean="0">
                <a:solidFill>
                  <a:srgbClr val="C00000"/>
                </a:solidFill>
              </a:rPr>
              <a:t>Metal patterning by EBL and liftoff</a:t>
            </a:r>
            <a:endParaRPr lang="en-US" dirty="0">
              <a:solidFill>
                <a:srgbClr val="C00000"/>
              </a:solidFill>
            </a:endParaRPr>
          </a:p>
        </p:txBody>
      </p:sp>
      <p:sp>
        <p:nvSpPr>
          <p:cNvPr id="10" name="Slide Number Placeholder 9"/>
          <p:cNvSpPr>
            <a:spLocks noGrp="1"/>
          </p:cNvSpPr>
          <p:nvPr>
            <p:ph type="sldNum" sz="quarter" idx="12"/>
          </p:nvPr>
        </p:nvSpPr>
        <p:spPr>
          <a:xfrm>
            <a:off x="6553200" y="6400800"/>
            <a:ext cx="2133600" cy="365125"/>
          </a:xfrm>
        </p:spPr>
        <p:txBody>
          <a:bodyPr/>
          <a:lstStyle/>
          <a:p>
            <a:fld id="{B6F15528-21DE-4FAA-801E-634DDDAF4B2B}"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7553F74-A7A9-49F0-A564-22C3DDBC0A5B}" type="slidenum">
              <a:rPr lang="en-US" smtClean="0"/>
              <a:pPr>
                <a:defRPr/>
              </a:pPr>
              <a:t>50</a:t>
            </a:fld>
            <a:endParaRPr lang="en-US"/>
          </a:p>
        </p:txBody>
      </p:sp>
      <p:cxnSp>
        <p:nvCxnSpPr>
          <p:cNvPr id="5" name="Straight Connector 4"/>
          <p:cNvCxnSpPr/>
          <p:nvPr/>
        </p:nvCxnSpPr>
        <p:spPr>
          <a:xfrm flipV="1">
            <a:off x="0" y="774589"/>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514600" y="238780"/>
            <a:ext cx="45720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Si hollow micro-needle arrays</a:t>
            </a:r>
            <a:endParaRPr lang="en-US" sz="2800" dirty="0">
              <a:solidFill>
                <a:srgbClr val="0033CC"/>
              </a:solidFill>
              <a:latin typeface="Times New Roman" pitchFamily="18" charset="0"/>
              <a:cs typeface="Times New Roman" pitchFamily="18" charset="0"/>
            </a:endParaRPr>
          </a:p>
        </p:txBody>
      </p:sp>
      <p:grpSp>
        <p:nvGrpSpPr>
          <p:cNvPr id="15" name="Group 14"/>
          <p:cNvGrpSpPr/>
          <p:nvPr/>
        </p:nvGrpSpPr>
        <p:grpSpPr>
          <a:xfrm>
            <a:off x="1676400" y="1447800"/>
            <a:ext cx="5626100" cy="4267200"/>
            <a:chOff x="2755900" y="1752600"/>
            <a:chExt cx="4318000" cy="3238500"/>
          </a:xfrm>
        </p:grpSpPr>
        <p:sp>
          <p:nvSpPr>
            <p:cNvPr id="9" name="Line 5"/>
            <p:cNvSpPr>
              <a:spLocks noChangeShapeType="1"/>
            </p:cNvSpPr>
            <p:nvPr/>
          </p:nvSpPr>
          <p:spPr bwMode="auto">
            <a:xfrm>
              <a:off x="3746500" y="4724400"/>
              <a:ext cx="3048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 name="Picture 7" descr="300cc-40m-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0" y="1752600"/>
              <a:ext cx="431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Line 8"/>
            <p:cNvSpPr>
              <a:spLocks noChangeShapeType="1"/>
            </p:cNvSpPr>
            <p:nvPr/>
          </p:nvSpPr>
          <p:spPr bwMode="auto">
            <a:xfrm>
              <a:off x="4356100" y="2895600"/>
              <a:ext cx="228600" cy="1143000"/>
            </a:xfrm>
            <a:prstGeom prst="line">
              <a:avLst/>
            </a:prstGeom>
            <a:noFill/>
            <a:ln w="38100">
              <a:solidFill>
                <a:schemeClr val="bg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
            <p:cNvSpPr txBox="1">
              <a:spLocks noChangeArrowheads="1"/>
            </p:cNvSpPr>
            <p:nvPr/>
          </p:nvSpPr>
          <p:spPr bwMode="auto">
            <a:xfrm>
              <a:off x="4432300" y="3276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400">
                  <a:solidFill>
                    <a:schemeClr val="bg1"/>
                  </a:solidFill>
                </a:rPr>
                <a:t>160</a:t>
              </a:r>
            </a:p>
          </p:txBody>
        </p:sp>
        <p:sp>
          <p:nvSpPr>
            <p:cNvPr id="13" name="Line 10"/>
            <p:cNvSpPr>
              <a:spLocks noChangeShapeType="1"/>
            </p:cNvSpPr>
            <p:nvPr/>
          </p:nvSpPr>
          <p:spPr bwMode="auto">
            <a:xfrm>
              <a:off x="4227513" y="4114800"/>
              <a:ext cx="269875" cy="1588"/>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11"/>
            <p:cNvSpPr txBox="1">
              <a:spLocks noChangeArrowheads="1"/>
            </p:cNvSpPr>
            <p:nvPr/>
          </p:nvSpPr>
          <p:spPr bwMode="auto">
            <a:xfrm>
              <a:off x="3594100" y="3886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400">
                  <a:solidFill>
                    <a:schemeClr val="bg1"/>
                  </a:solidFill>
                </a:rPr>
                <a:t>50</a:t>
              </a:r>
            </a:p>
          </p:txBody>
        </p:sp>
      </p:grpSp>
    </p:spTree>
    <p:extLst>
      <p:ext uri="{BB962C8B-B14F-4D97-AF65-F5344CB8AC3E}">
        <p14:creationId xmlns:p14="http://schemas.microsoft.com/office/powerpoint/2010/main" val="949367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7553F74-A7A9-49F0-A564-22C3DDBC0A5B}" type="slidenum">
              <a:rPr lang="en-US" smtClean="0"/>
              <a:pPr>
                <a:defRPr/>
              </a:pPr>
              <a:t>51</a:t>
            </a:fld>
            <a:endParaRPr lang="en-US"/>
          </a:p>
        </p:txBody>
      </p:sp>
      <p:cxnSp>
        <p:nvCxnSpPr>
          <p:cNvPr id="5" name="Straight Connector 4"/>
          <p:cNvCxnSpPr/>
          <p:nvPr/>
        </p:nvCxnSpPr>
        <p:spPr>
          <a:xfrm flipV="1">
            <a:off x="0" y="774589"/>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514600" y="238780"/>
            <a:ext cx="4572000" cy="523220"/>
          </a:xfrm>
          <a:prstGeom prst="rect">
            <a:avLst/>
          </a:prstGeom>
          <a:noFill/>
        </p:spPr>
        <p:txBody>
          <a:bodyPr wrap="square" rtlCol="0">
            <a:spAutoFit/>
          </a:bodyPr>
          <a:lstStyle/>
          <a:p>
            <a:r>
              <a:rPr lang="en-US" sz="2800" dirty="0" smtClean="0">
                <a:solidFill>
                  <a:srgbClr val="0033CC"/>
                </a:solidFill>
                <a:latin typeface="Times New Roman" pitchFamily="18" charset="0"/>
                <a:cs typeface="Times New Roman" pitchFamily="18" charset="0"/>
              </a:rPr>
              <a:t>Si hollow micro-needle arrays</a:t>
            </a:r>
            <a:endParaRPr lang="en-US" sz="2800" dirty="0">
              <a:solidFill>
                <a:srgbClr val="0033CC"/>
              </a:solidFill>
              <a:latin typeface="Times New Roman" pitchFamily="18" charset="0"/>
              <a:cs typeface="Times New Roman" pitchFamily="18" charset="0"/>
            </a:endParaRPr>
          </a:p>
        </p:txBody>
      </p:sp>
      <p:pic>
        <p:nvPicPr>
          <p:cNvPr id="7" name="Picture 5" descr="150D300cc-20min-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2" y="182880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50D300cc-20mi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828800"/>
            <a:ext cx="4344988" cy="3257550"/>
          </a:xfrm>
          <a:prstGeom prst="rect">
            <a:avLst/>
          </a:prstGeom>
          <a:noFill/>
          <a:extLst>
            <a:ext uri="{909E8E84-426E-40DD-AFC4-6F175D3DCCD1}">
              <a14:hiddenFill xmlns:a14="http://schemas.microsoft.com/office/drawing/2010/main">
                <a:solidFill>
                  <a:srgbClr val="FFFFFF"/>
                </a:solidFill>
              </a14:hiddenFill>
            </a:ext>
          </a:extLst>
        </p:spPr>
      </p:pic>
      <p:sp>
        <p:nvSpPr>
          <p:cNvPr id="9" name="Line 7"/>
          <p:cNvSpPr>
            <a:spLocks noChangeShapeType="1"/>
          </p:cNvSpPr>
          <p:nvPr/>
        </p:nvSpPr>
        <p:spPr bwMode="auto">
          <a:xfrm>
            <a:off x="2894012" y="2286000"/>
            <a:ext cx="0" cy="167640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8"/>
          <p:cNvSpPr>
            <a:spLocks noChangeArrowheads="1"/>
          </p:cNvSpPr>
          <p:nvPr/>
        </p:nvSpPr>
        <p:spPr bwMode="auto">
          <a:xfrm>
            <a:off x="2894012" y="28956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t>210</a:t>
            </a:r>
          </a:p>
        </p:txBody>
      </p:sp>
      <p:sp>
        <p:nvSpPr>
          <p:cNvPr id="11" name="Line 9"/>
          <p:cNvSpPr>
            <a:spLocks noChangeShapeType="1"/>
          </p:cNvSpPr>
          <p:nvPr/>
        </p:nvSpPr>
        <p:spPr bwMode="auto">
          <a:xfrm flipH="1">
            <a:off x="2360612" y="3886200"/>
            <a:ext cx="3048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10"/>
          <p:cNvSpPr>
            <a:spLocks noChangeArrowheads="1"/>
          </p:cNvSpPr>
          <p:nvPr/>
        </p:nvSpPr>
        <p:spPr bwMode="auto">
          <a:xfrm>
            <a:off x="2284412" y="39624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t>50</a:t>
            </a:r>
          </a:p>
        </p:txBody>
      </p:sp>
    </p:spTree>
    <p:extLst>
      <p:ext uri="{BB962C8B-B14F-4D97-AF65-F5344CB8AC3E}">
        <p14:creationId xmlns:p14="http://schemas.microsoft.com/office/powerpoint/2010/main" val="1138423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533400" y="1295400"/>
            <a:ext cx="8153400" cy="1277273"/>
          </a:xfrm>
          <a:prstGeom prst="rect">
            <a:avLst/>
          </a:prstGeom>
          <a:noFill/>
          <a:ln w="9525">
            <a:noFill/>
            <a:miter lim="800000"/>
            <a:headEnd/>
            <a:tailEnd/>
          </a:ln>
        </p:spPr>
        <p:txBody>
          <a:bodyPr wrap="square">
            <a:spAutoFit/>
          </a:bodyPr>
          <a:lstStyle/>
          <a:p>
            <a:pPr marL="342900" indent="-342900">
              <a:spcAft>
                <a:spcPts val="600"/>
              </a:spcAft>
              <a:buFontTx/>
              <a:buAutoNum type="arabicPeriod"/>
            </a:pPr>
            <a:r>
              <a:rPr lang="en-US" sz="2400" dirty="0" smtClean="0">
                <a:solidFill>
                  <a:srgbClr val="0033CC"/>
                </a:solidFill>
                <a:latin typeface="Calibri" pitchFamily="34" charset="0"/>
              </a:rPr>
              <a:t>Fabrication of hollow micro-needles (in collaboration with </a:t>
            </a:r>
            <a:r>
              <a:rPr lang="en-US" sz="2400" dirty="0" err="1" smtClean="0">
                <a:solidFill>
                  <a:srgbClr val="0033CC"/>
                </a:solidFill>
                <a:latin typeface="Calibri" pitchFamily="34" charset="0"/>
              </a:rPr>
              <a:t>Exvivo</a:t>
            </a:r>
            <a:r>
              <a:rPr lang="en-US" sz="2400" dirty="0" smtClean="0">
                <a:solidFill>
                  <a:srgbClr val="0033CC"/>
                </a:solidFill>
                <a:latin typeface="Calibri" pitchFamily="34" charset="0"/>
              </a:rPr>
              <a:t> Inc, Waterloo)</a:t>
            </a:r>
          </a:p>
          <a:p>
            <a:pPr marL="342900" indent="-342900">
              <a:spcAft>
                <a:spcPts val="600"/>
              </a:spcAft>
              <a:buFontTx/>
              <a:buAutoNum type="arabicPeriod"/>
            </a:pPr>
            <a:r>
              <a:rPr lang="en-US" sz="2400" dirty="0" smtClean="0">
                <a:solidFill>
                  <a:srgbClr val="FF0000"/>
                </a:solidFill>
                <a:latin typeface="Calibri" pitchFamily="34" charset="0"/>
              </a:rPr>
              <a:t>Fabrication of AFM probes (</a:t>
            </a:r>
            <a:r>
              <a:rPr lang="zh-CN" altLang="en-US" sz="2400" dirty="0" smtClean="0">
                <a:solidFill>
                  <a:srgbClr val="FF0000"/>
                </a:solidFill>
                <a:latin typeface="Calibri" pitchFamily="34" charset="0"/>
              </a:rPr>
              <a:t>杭州探真纳米科技有限公司</a:t>
            </a:r>
            <a:r>
              <a:rPr lang="en-US" sz="2400" dirty="0" smtClean="0">
                <a:solidFill>
                  <a:srgbClr val="FF0000"/>
                </a:solidFill>
                <a:latin typeface="Calibri" pitchFamily="34" charset="0"/>
              </a:rPr>
              <a:t>)</a:t>
            </a:r>
            <a:endParaRPr lang="en-US" sz="2400" dirty="0">
              <a:solidFill>
                <a:srgbClr val="FF0000"/>
              </a:solidFill>
              <a:latin typeface="Calibri" pitchFamily="34" charset="0"/>
            </a:endParaRPr>
          </a:p>
        </p:txBody>
      </p:sp>
      <p:sp>
        <p:nvSpPr>
          <p:cNvPr id="3" name="Slide Number Placeholder 2"/>
          <p:cNvSpPr>
            <a:spLocks noGrp="1"/>
          </p:cNvSpPr>
          <p:nvPr>
            <p:ph type="sldNum" sz="quarter" idx="12"/>
          </p:nvPr>
        </p:nvSpPr>
        <p:spPr/>
        <p:txBody>
          <a:bodyPr/>
          <a:lstStyle/>
          <a:p>
            <a:pPr>
              <a:defRPr/>
            </a:pPr>
            <a:fld id="{810654BF-7EE6-4114-949F-378E6B9CFBAB}" type="slidenum">
              <a:rPr lang="en-US" smtClean="0"/>
              <a:pPr>
                <a:defRPr/>
              </a:pPr>
              <a:t>52</a:t>
            </a:fld>
            <a:endParaRPr lang="en-US"/>
          </a:p>
        </p:txBody>
      </p:sp>
      <p:sp>
        <p:nvSpPr>
          <p:cNvPr id="7172" name="Text Box 93"/>
          <p:cNvSpPr txBox="1">
            <a:spLocks noChangeArrowheads="1"/>
          </p:cNvSpPr>
          <p:nvPr/>
        </p:nvSpPr>
        <p:spPr bwMode="auto">
          <a:xfrm>
            <a:off x="2743200" y="381000"/>
            <a:ext cx="4038600" cy="523220"/>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33CC"/>
                </a:solidFill>
                <a:latin typeface="Calibri" pitchFamily="34" charset="0"/>
                <a:cs typeface="Angsana New" pitchFamily="18" charset="-34"/>
              </a:rPr>
              <a:t>Commercialization project</a:t>
            </a:r>
            <a:endParaRPr lang="th-TH" sz="2800" dirty="0">
              <a:solidFill>
                <a:srgbClr val="0033CC"/>
              </a:solidFill>
              <a:latin typeface="Calibri" pitchFamily="34" charset="0"/>
              <a:cs typeface="Angsana New" pitchFamily="18" charset="-34"/>
            </a:endParaRP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7" name="Picture 6"/>
          <p:cNvPicPr>
            <a:picLocks noChangeAspect="1"/>
          </p:cNvPicPr>
          <p:nvPr/>
        </p:nvPicPr>
        <p:blipFill>
          <a:blip r:embed="rId2">
            <a:lum bright="-5000"/>
          </a:blip>
          <a:stretch>
            <a:fillRect/>
          </a:stretch>
        </p:blipFill>
        <p:spPr>
          <a:xfrm>
            <a:off x="1564459" y="3200400"/>
            <a:ext cx="2778941" cy="2044406"/>
          </a:xfrm>
          <a:prstGeom prst="rect">
            <a:avLst/>
          </a:prstGeom>
        </p:spPr>
      </p:pic>
      <p:pic>
        <p:nvPicPr>
          <p:cNvPr id="8" name="Picture 7"/>
          <p:cNvPicPr/>
          <p:nvPr/>
        </p:nvPicPr>
        <p:blipFill>
          <a:blip r:embed="rId3" cstate="print">
            <a:lum bright="30000"/>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tretch>
            <a:fillRect/>
          </a:stretch>
        </p:blipFill>
        <p:spPr>
          <a:xfrm>
            <a:off x="4749800" y="3200400"/>
            <a:ext cx="2641600" cy="2044406"/>
          </a:xfrm>
          <a:prstGeom prst="rect">
            <a:avLst/>
          </a:prstGeom>
        </p:spPr>
      </p:pic>
    </p:spTree>
    <p:extLst>
      <p:ext uri="{BB962C8B-B14F-4D97-AF65-F5344CB8AC3E}">
        <p14:creationId xmlns:p14="http://schemas.microsoft.com/office/powerpoint/2010/main" val="37319584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3"/>
          <p:cNvGraphicFramePr>
            <a:graphicFrameLocks noChangeAspect="1"/>
          </p:cNvGraphicFramePr>
          <p:nvPr/>
        </p:nvGraphicFramePr>
        <p:xfrm>
          <a:off x="609600" y="762000"/>
          <a:ext cx="3992011" cy="2743200"/>
        </p:xfrm>
        <a:graphic>
          <a:graphicData uri="http://schemas.openxmlformats.org/presentationml/2006/ole">
            <mc:AlternateContent xmlns:mc="http://schemas.openxmlformats.org/markup-compatibility/2006">
              <mc:Choice xmlns:v="urn:schemas-microsoft-com:vml" Requires="v">
                <p:oleObj spid="_x0000_s88073" name="Image" r:id="rId3" imgW="5866667" imgH="3961905" progId="">
                  <p:embed/>
                </p:oleObj>
              </mc:Choice>
              <mc:Fallback>
                <p:oleObj name="Image" r:id="rId3" imgW="5866667" imgH="39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3992011"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3"/>
          <p:cNvPicPr>
            <a:picLocks noChangeAspect="1" noChangeArrowheads="1"/>
          </p:cNvPicPr>
          <p:nvPr/>
        </p:nvPicPr>
        <p:blipFill>
          <a:blip r:embed="rId5" cstate="print"/>
          <a:srcRect/>
          <a:stretch>
            <a:fillRect/>
          </a:stretch>
        </p:blipFill>
        <p:spPr bwMode="auto">
          <a:xfrm>
            <a:off x="5029200" y="742950"/>
            <a:ext cx="3581400" cy="2686050"/>
          </a:xfrm>
          <a:prstGeom prst="rect">
            <a:avLst/>
          </a:prstGeom>
          <a:noFill/>
          <a:ln w="9525">
            <a:noFill/>
            <a:miter lim="800000"/>
            <a:headEnd/>
            <a:tailEnd/>
          </a:ln>
          <a:effectLst/>
        </p:spPr>
      </p:pic>
      <p:sp>
        <p:nvSpPr>
          <p:cNvPr id="11" name="Slide Number Placeholder 3"/>
          <p:cNvSpPr txBox="1">
            <a:spLocks/>
          </p:cNvSpPr>
          <p:nvPr/>
        </p:nvSpPr>
        <p:spPr>
          <a:xfrm>
            <a:off x="8052816" y="5863828"/>
            <a:ext cx="609600" cy="521208"/>
          </a:xfrm>
          <a:prstGeom prst="rect">
            <a:avLst/>
          </a:prstGeom>
        </p:spPr>
        <p:txBody>
          <a:bodyPr vert="horz"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fld id="{6023B6BD-4A4B-45CD-940C-0FDD64B16D0F}" type="slidenum">
              <a:rPr kumimoji="0" lang="en-US" sz="1400" b="1" i="0" u="none" strike="noStrike" kern="1200" cap="none" spc="0" normalizeH="0" baseline="0" noProof="0" smtClean="0">
                <a:ln>
                  <a:noFill/>
                </a:ln>
                <a:solidFill>
                  <a:srgbClr val="FFFFFF"/>
                </a:solidFill>
                <a:effectLst/>
                <a:uLnTx/>
                <a:uFillTx/>
                <a:latin typeface="Times New Roman" pitchFamily="18" charset="0"/>
                <a:cs typeface="Times New Roman" pitchFamily="18" charset="0"/>
              </a:rPr>
              <a:pPr marL="0" marR="0" lvl="0" indent="0" algn="ctr" defTabSz="457200" rtl="0" eaLnBrk="1" fontAlgn="base" latinLnBrk="0" hangingPunct="1">
                <a:lnSpc>
                  <a:spcPct val="100000"/>
                </a:lnSpc>
                <a:spcBef>
                  <a:spcPct val="0"/>
                </a:spcBef>
                <a:spcAft>
                  <a:spcPct val="0"/>
                </a:spcAft>
                <a:buClrTx/>
                <a:buSzTx/>
                <a:buFontTx/>
                <a:buNone/>
                <a:tabLst/>
                <a:defRPr/>
              </a:pPr>
              <a:t>53</a:t>
            </a:fld>
            <a:endParaRPr kumimoji="0" lang="en-US" sz="14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16" name="Rectangle 15"/>
          <p:cNvSpPr/>
          <p:nvPr/>
        </p:nvSpPr>
        <p:spPr>
          <a:xfrm>
            <a:off x="2453484" y="76200"/>
            <a:ext cx="4861716" cy="523220"/>
          </a:xfrm>
          <a:prstGeom prst="rect">
            <a:avLst/>
          </a:prstGeom>
        </p:spPr>
        <p:txBody>
          <a:bodyPr wrap="none">
            <a:spAutoFit/>
          </a:bodyPr>
          <a:lstStyle/>
          <a:p>
            <a:pPr>
              <a:defRPr/>
            </a:pPr>
            <a:r>
              <a:rPr lang="en-US" altLang="zh-CN" sz="2800" dirty="0" smtClean="0">
                <a:solidFill>
                  <a:srgbClr val="0033CC"/>
                </a:solidFill>
                <a:latin typeface="+mn-lt"/>
              </a:rPr>
              <a:t>Atomic force microscope (AFM)</a:t>
            </a:r>
            <a:endParaRPr lang="en-US" sz="2800" dirty="0">
              <a:solidFill>
                <a:srgbClr val="0033CC"/>
              </a:solidFill>
              <a:latin typeface="+mn-lt"/>
            </a:endParaRPr>
          </a:p>
        </p:txBody>
      </p:sp>
      <p:cxnSp>
        <p:nvCxnSpPr>
          <p:cNvPr id="17" name="Straight Connector 16"/>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8308" name="Picture 4"/>
          <p:cNvPicPr>
            <a:picLocks noChangeAspect="1" noChangeArrowheads="1"/>
          </p:cNvPicPr>
          <p:nvPr/>
        </p:nvPicPr>
        <p:blipFill>
          <a:blip r:embed="rId6" cstate="print"/>
          <a:srcRect/>
          <a:stretch>
            <a:fillRect/>
          </a:stretch>
        </p:blipFill>
        <p:spPr bwMode="auto">
          <a:xfrm>
            <a:off x="228600" y="3657600"/>
            <a:ext cx="2514600" cy="2870128"/>
          </a:xfrm>
          <a:prstGeom prst="rect">
            <a:avLst/>
          </a:prstGeom>
          <a:noFill/>
          <a:ln w="9525">
            <a:noFill/>
            <a:miter lim="800000"/>
            <a:headEnd/>
            <a:tailEnd/>
          </a:ln>
        </p:spPr>
      </p:pic>
      <p:pic>
        <p:nvPicPr>
          <p:cNvPr id="98309" name="Picture 5"/>
          <p:cNvPicPr>
            <a:picLocks noChangeAspect="1" noChangeArrowheads="1"/>
          </p:cNvPicPr>
          <p:nvPr/>
        </p:nvPicPr>
        <p:blipFill>
          <a:blip r:embed="rId7" cstate="print"/>
          <a:srcRect/>
          <a:stretch>
            <a:fillRect/>
          </a:stretch>
        </p:blipFill>
        <p:spPr bwMode="auto">
          <a:xfrm>
            <a:off x="2667000" y="3810000"/>
            <a:ext cx="3273800" cy="2438400"/>
          </a:xfrm>
          <a:prstGeom prst="rect">
            <a:avLst/>
          </a:prstGeom>
          <a:noFill/>
          <a:ln w="9525">
            <a:noFill/>
            <a:miter lim="800000"/>
            <a:headEnd/>
            <a:tailEnd/>
          </a:ln>
        </p:spPr>
      </p:pic>
      <p:sp>
        <p:nvSpPr>
          <p:cNvPr id="13" name="TextBox 12"/>
          <p:cNvSpPr txBox="1"/>
          <p:nvPr/>
        </p:nvSpPr>
        <p:spPr>
          <a:xfrm>
            <a:off x="5715000" y="3581400"/>
            <a:ext cx="3276600" cy="3046988"/>
          </a:xfrm>
          <a:prstGeom prst="rect">
            <a:avLst/>
          </a:prstGeom>
          <a:noFill/>
        </p:spPr>
        <p:txBody>
          <a:bodyPr wrap="square" rtlCol="0">
            <a:spAutoFit/>
          </a:bodyPr>
          <a:lstStyle/>
          <a:p>
            <a:pPr marL="342900" indent="-342900">
              <a:buFont typeface="+mj-lt"/>
              <a:buAutoNum type="arabicPeriod"/>
            </a:pPr>
            <a:r>
              <a:rPr lang="en-US" altLang="zh-CN" sz="1600" dirty="0" smtClean="0">
                <a:latin typeface="+mn-lt"/>
                <a:ea typeface="+mj-ea"/>
              </a:rPr>
              <a:t>AFM is mainly used in semiconductor and electronics industry, for product inspection and analysis.</a:t>
            </a:r>
          </a:p>
          <a:p>
            <a:pPr marL="342900" indent="-342900">
              <a:buFont typeface="+mj-lt"/>
              <a:buAutoNum type="arabicPeriod"/>
            </a:pPr>
            <a:r>
              <a:rPr lang="en-CA" sz="1600" dirty="0" smtClean="0">
                <a:latin typeface="+mn-lt"/>
                <a:ea typeface="+mj-ea"/>
              </a:rPr>
              <a:t>AFM is more widely used for academic research, in the area of material science and nanotechnology.</a:t>
            </a:r>
            <a:endParaRPr lang="en-US" altLang="zh-CN" sz="1600" dirty="0" smtClean="0">
              <a:latin typeface="+mn-lt"/>
              <a:ea typeface="+mj-ea"/>
            </a:endParaRPr>
          </a:p>
          <a:p>
            <a:pPr marL="342900" indent="-342900">
              <a:buFont typeface="+mj-lt"/>
              <a:buAutoNum type="arabicPeriod"/>
            </a:pPr>
            <a:r>
              <a:rPr lang="en-CA" sz="1600" dirty="0" smtClean="0">
                <a:latin typeface="+mn-lt"/>
                <a:ea typeface="+mj-ea"/>
              </a:rPr>
              <a:t>Another important application area is biomedical, for example, for studying the mechanical properties of tissue and cells.</a:t>
            </a:r>
            <a:endParaRPr lang="en-US" sz="1600" dirty="0">
              <a:latin typeface="+mn-lt"/>
              <a:ea typeface="+mj-ea"/>
            </a:endParaRPr>
          </a:p>
        </p:txBody>
      </p:sp>
    </p:spTree>
    <p:extLst>
      <p:ext uri="{BB962C8B-B14F-4D97-AF65-F5344CB8AC3E}">
        <p14:creationId xmlns:p14="http://schemas.microsoft.com/office/powerpoint/2010/main" val="1060475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6600" y="76200"/>
            <a:ext cx="2899192" cy="523220"/>
          </a:xfrm>
          <a:prstGeom prst="rect">
            <a:avLst/>
          </a:prstGeom>
        </p:spPr>
        <p:txBody>
          <a:bodyPr wrap="none">
            <a:spAutoFit/>
          </a:bodyPr>
          <a:lstStyle/>
          <a:p>
            <a:pPr>
              <a:defRPr/>
            </a:pPr>
            <a:r>
              <a:rPr lang="en-US" altLang="zh-CN" sz="2800" dirty="0" smtClean="0">
                <a:solidFill>
                  <a:srgbClr val="0033CC"/>
                </a:solidFill>
                <a:latin typeface="+mn-lt"/>
              </a:rPr>
              <a:t>AFM tip (or probe)</a:t>
            </a:r>
            <a:endParaRPr lang="en-US" sz="2800" dirty="0">
              <a:solidFill>
                <a:srgbClr val="0033CC"/>
              </a:solidFill>
              <a:latin typeface="+mn-lt"/>
            </a:endParaRPr>
          </a:p>
        </p:txBody>
      </p:sp>
      <p:cxnSp>
        <p:nvCxnSpPr>
          <p:cNvPr id="6" name="Straight Connector 5"/>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12642" name="Picture 2"/>
          <p:cNvPicPr>
            <a:picLocks noChangeAspect="1" noChangeArrowheads="1"/>
          </p:cNvPicPr>
          <p:nvPr/>
        </p:nvPicPr>
        <p:blipFill>
          <a:blip r:embed="rId2" cstate="print"/>
          <a:srcRect/>
          <a:stretch>
            <a:fillRect/>
          </a:stretch>
        </p:blipFill>
        <p:spPr bwMode="auto">
          <a:xfrm>
            <a:off x="1219201" y="3124200"/>
            <a:ext cx="6633560" cy="3146673"/>
          </a:xfrm>
          <a:prstGeom prst="rect">
            <a:avLst/>
          </a:prstGeom>
          <a:noFill/>
          <a:ln w="9525">
            <a:noFill/>
            <a:miter lim="800000"/>
            <a:headEnd/>
            <a:tailEnd/>
          </a:ln>
        </p:spPr>
      </p:pic>
      <p:pic>
        <p:nvPicPr>
          <p:cNvPr id="112643" name="Picture 3"/>
          <p:cNvPicPr>
            <a:picLocks noChangeAspect="1" noChangeArrowheads="1"/>
          </p:cNvPicPr>
          <p:nvPr/>
        </p:nvPicPr>
        <p:blipFill>
          <a:blip r:embed="rId3" cstate="print"/>
          <a:srcRect/>
          <a:stretch>
            <a:fillRect/>
          </a:stretch>
        </p:blipFill>
        <p:spPr bwMode="auto">
          <a:xfrm>
            <a:off x="1828800" y="914400"/>
            <a:ext cx="5181600" cy="2001634"/>
          </a:xfrm>
          <a:prstGeom prst="rect">
            <a:avLst/>
          </a:prstGeom>
          <a:noFill/>
          <a:ln w="9525">
            <a:noFill/>
            <a:miter lim="800000"/>
            <a:headEnd/>
            <a:tailEnd/>
          </a:ln>
        </p:spPr>
      </p:pic>
    </p:spTree>
    <p:extLst>
      <p:ext uri="{BB962C8B-B14F-4D97-AF65-F5344CB8AC3E}">
        <p14:creationId xmlns:p14="http://schemas.microsoft.com/office/powerpoint/2010/main" val="11252722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4"/>
          <p:cNvGrpSpPr>
            <a:grpSpLocks/>
          </p:cNvGrpSpPr>
          <p:nvPr/>
        </p:nvGrpSpPr>
        <p:grpSpPr bwMode="auto">
          <a:xfrm>
            <a:off x="4171188" y="2242793"/>
            <a:ext cx="701198" cy="1106616"/>
            <a:chOff x="0" y="0"/>
            <a:chExt cx="1054800" cy="1213555"/>
          </a:xfrm>
        </p:grpSpPr>
        <p:sp>
          <p:nvSpPr>
            <p:cNvPr id="26" name="Rectangle 2"/>
            <p:cNvSpPr>
              <a:spLocks noChangeArrowheads="1"/>
            </p:cNvSpPr>
            <p:nvPr/>
          </p:nvSpPr>
          <p:spPr bwMode="auto">
            <a:xfrm>
              <a:off x="1" y="0"/>
              <a:ext cx="433916" cy="1185333"/>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sp>
          <p:nvSpPr>
            <p:cNvPr id="27" name="Rectangle 42"/>
            <p:cNvSpPr>
              <a:spLocks noChangeArrowheads="1"/>
            </p:cNvSpPr>
            <p:nvPr/>
          </p:nvSpPr>
          <p:spPr bwMode="auto">
            <a:xfrm>
              <a:off x="645584" y="0"/>
              <a:ext cx="409216" cy="1185333"/>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sp>
          <p:nvSpPr>
            <p:cNvPr id="28" name="Rectangle 43"/>
            <p:cNvSpPr>
              <a:spLocks noChangeArrowheads="1"/>
            </p:cNvSpPr>
            <p:nvPr/>
          </p:nvSpPr>
          <p:spPr bwMode="auto">
            <a:xfrm>
              <a:off x="0" y="846666"/>
              <a:ext cx="1054799" cy="366889"/>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grpSp>
      <p:grpSp>
        <p:nvGrpSpPr>
          <p:cNvPr id="14" name="Group 8"/>
          <p:cNvGrpSpPr>
            <a:grpSpLocks/>
          </p:cNvGrpSpPr>
          <p:nvPr/>
        </p:nvGrpSpPr>
        <p:grpSpPr bwMode="auto">
          <a:xfrm>
            <a:off x="3648964" y="1783903"/>
            <a:ext cx="1044451" cy="538079"/>
            <a:chOff x="0" y="0"/>
            <a:chExt cx="1570275" cy="592666"/>
          </a:xfrm>
        </p:grpSpPr>
        <p:sp>
          <p:nvSpPr>
            <p:cNvPr id="24" name="Rectangle 29"/>
            <p:cNvSpPr>
              <a:spLocks noChangeArrowheads="1"/>
            </p:cNvSpPr>
            <p:nvPr/>
          </p:nvSpPr>
          <p:spPr bwMode="auto">
            <a:xfrm>
              <a:off x="0" y="0"/>
              <a:ext cx="1566333" cy="127000"/>
            </a:xfrm>
            <a:prstGeom prst="rect">
              <a:avLst/>
            </a:prstGeom>
            <a:solidFill>
              <a:srgbClr val="D8D8D8"/>
            </a:solidFill>
            <a:ln w="9525">
              <a:solidFill>
                <a:srgbClr val="7F7F7F"/>
              </a:solidFill>
              <a:miter lim="800000"/>
              <a:headEnd/>
              <a:tailEnd/>
            </a:ln>
          </p:spPr>
          <p:txBody>
            <a:bodyPr anchor="ctr"/>
            <a:lstStyle/>
            <a:p>
              <a:pPr algn="ctr"/>
              <a:endParaRPr lang="en-US" altLang="zh-CN">
                <a:solidFill>
                  <a:srgbClr val="FFFFFF"/>
                </a:solidFill>
                <a:sym typeface="Calibri" pitchFamily="34" charset="0"/>
              </a:endParaRPr>
            </a:p>
          </p:txBody>
        </p:sp>
        <p:sp>
          <p:nvSpPr>
            <p:cNvPr id="25" name="Isosceles Triangle 7"/>
            <p:cNvSpPr>
              <a:spLocks noChangeArrowheads="1"/>
            </p:cNvSpPr>
            <p:nvPr/>
          </p:nvSpPr>
          <p:spPr bwMode="auto">
            <a:xfrm flipV="1">
              <a:off x="1030102" y="127000"/>
              <a:ext cx="540173" cy="465666"/>
            </a:xfrm>
            <a:prstGeom prst="triangle">
              <a:avLst>
                <a:gd name="adj" fmla="val 50000"/>
              </a:avLst>
            </a:prstGeom>
            <a:solidFill>
              <a:srgbClr val="D8D8D8"/>
            </a:solidFill>
            <a:ln w="9525">
              <a:solidFill>
                <a:srgbClr val="7F7F7F"/>
              </a:solidFill>
              <a:miter lim="800000"/>
              <a:headEnd/>
              <a:tailEnd/>
            </a:ln>
          </p:spPr>
          <p:txBody>
            <a:bodyPr rot="10800000" anchor="ctr"/>
            <a:lstStyle/>
            <a:p>
              <a:pPr algn="ctr"/>
              <a:endParaRPr lang="en-US" altLang="zh-CN">
                <a:solidFill>
                  <a:srgbClr val="FFFFFF"/>
                </a:solidFill>
                <a:sym typeface="Calibri" pitchFamily="34" charset="0"/>
              </a:endParaRPr>
            </a:p>
          </p:txBody>
        </p:sp>
      </p:grpSp>
      <p:cxnSp>
        <p:nvCxnSpPr>
          <p:cNvPr id="15" name="Straight Arrow Connector 18"/>
          <p:cNvCxnSpPr>
            <a:cxnSpLocks noChangeShapeType="1"/>
          </p:cNvCxnSpPr>
          <p:nvPr/>
        </p:nvCxnSpPr>
        <p:spPr bwMode="auto">
          <a:xfrm>
            <a:off x="3648964" y="2102689"/>
            <a:ext cx="522225" cy="0"/>
          </a:xfrm>
          <a:prstGeom prst="straightConnector1">
            <a:avLst/>
          </a:prstGeom>
          <a:noFill/>
          <a:ln w="25400">
            <a:solidFill>
              <a:schemeClr val="tx1"/>
            </a:solidFill>
            <a:round/>
            <a:headEnd/>
            <a:tailEnd type="arrow" w="med" len="med"/>
          </a:ln>
        </p:spPr>
      </p:cxnSp>
      <p:sp>
        <p:nvSpPr>
          <p:cNvPr id="17" name="Right Arrow 20"/>
          <p:cNvSpPr>
            <a:spLocks noChangeArrowheads="1"/>
          </p:cNvSpPr>
          <p:nvPr/>
        </p:nvSpPr>
        <p:spPr bwMode="auto">
          <a:xfrm>
            <a:off x="5219646" y="2630616"/>
            <a:ext cx="629075" cy="383762"/>
          </a:xfrm>
          <a:prstGeom prst="rightArrow">
            <a:avLst>
              <a:gd name="adj1" fmla="val 50000"/>
              <a:gd name="adj2" fmla="val 55748"/>
            </a:avLst>
          </a:prstGeom>
          <a:solidFill>
            <a:srgbClr val="FF6600"/>
          </a:solidFill>
          <a:ln w="9525">
            <a:solidFill>
              <a:schemeClr val="tx1"/>
            </a:solidFill>
            <a:miter lim="800000"/>
            <a:headEnd/>
            <a:tailEnd/>
          </a:ln>
        </p:spPr>
        <p:txBody>
          <a:bodyPr anchor="ctr"/>
          <a:lstStyle/>
          <a:p>
            <a:pPr algn="ctr"/>
            <a:endParaRPr lang="en-US" altLang="zh-CN">
              <a:solidFill>
                <a:srgbClr val="FFFFFF"/>
              </a:solidFill>
              <a:sym typeface="Calibri" pitchFamily="34" charset="0"/>
            </a:endParaRPr>
          </a:p>
        </p:txBody>
      </p:sp>
      <p:sp>
        <p:nvSpPr>
          <p:cNvPr id="18" name="Rectangle 28"/>
          <p:cNvSpPr>
            <a:spLocks noChangeArrowheads="1"/>
          </p:cNvSpPr>
          <p:nvPr/>
        </p:nvSpPr>
        <p:spPr bwMode="auto">
          <a:xfrm>
            <a:off x="6158583" y="2338225"/>
            <a:ext cx="669142" cy="781738"/>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sp>
        <p:nvSpPr>
          <p:cNvPr id="20" name="TextBox 23"/>
          <p:cNvSpPr>
            <a:spLocks noChangeArrowheads="1"/>
          </p:cNvSpPr>
          <p:nvPr/>
        </p:nvSpPr>
        <p:spPr bwMode="auto">
          <a:xfrm>
            <a:off x="4031975" y="3316921"/>
            <a:ext cx="877163" cy="369332"/>
          </a:xfrm>
          <a:prstGeom prst="rect">
            <a:avLst/>
          </a:prstGeom>
          <a:noFill/>
          <a:ln w="9525">
            <a:noFill/>
            <a:miter lim="800000"/>
            <a:headEnd/>
            <a:tailEnd/>
          </a:ln>
        </p:spPr>
        <p:txBody>
          <a:bodyPr wrap="none">
            <a:spAutoFit/>
          </a:bodyPr>
          <a:lstStyle/>
          <a:p>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宋体" pitchFamily="2" charset="-122"/>
              </a:rPr>
              <a:t>Sample</a:t>
            </a:r>
            <a:endParaRPr lang="en-US" dirty="0">
              <a:latin typeface="Times New Roman" panose="02020603050405020304" pitchFamily="18" charset="0"/>
              <a:ea typeface="微软雅黑" panose="020B0503020204020204" pitchFamily="34" charset="-122"/>
              <a:cs typeface="Times New Roman" panose="02020603050405020304" pitchFamily="18" charset="0"/>
              <a:sym typeface="Calibri" pitchFamily="34" charset="0"/>
            </a:endParaRPr>
          </a:p>
        </p:txBody>
      </p:sp>
      <p:sp>
        <p:nvSpPr>
          <p:cNvPr id="21" name="TextBox 24"/>
          <p:cNvSpPr>
            <a:spLocks noChangeArrowheads="1"/>
          </p:cNvSpPr>
          <p:nvPr/>
        </p:nvSpPr>
        <p:spPr bwMode="auto">
          <a:xfrm>
            <a:off x="178712" y="2172520"/>
            <a:ext cx="1547976" cy="1200329"/>
          </a:xfrm>
          <a:prstGeom prst="rect">
            <a:avLst/>
          </a:prstGeom>
          <a:noFill/>
          <a:ln w="9525">
            <a:noFill/>
            <a:miter lim="800000"/>
            <a:headEnd/>
            <a:tailEnd/>
          </a:ln>
        </p:spPr>
        <p:txBody>
          <a:bodyPr wrap="square">
            <a:spAutoFit/>
          </a:bodyPr>
          <a:lstStyle/>
          <a:p>
            <a:r>
              <a:rPr lang="en-US" altLang="zh-CN" sz="2400" dirty="0" smtClean="0">
                <a:latin typeface="Times New Roman" panose="02020603050405020304" pitchFamily="18" charset="0"/>
                <a:ea typeface="微软雅黑" pitchFamily="34" charset="-122"/>
                <a:cs typeface="Times New Roman" panose="02020603050405020304" pitchFamily="18" charset="0"/>
                <a:sym typeface="宋体" pitchFamily="2" charset="-122"/>
              </a:rPr>
              <a:t>Regular pyramid- shaped tip</a:t>
            </a:r>
            <a:endParaRPr lang="en-US" sz="2400" dirty="0">
              <a:latin typeface="Times New Roman" panose="02020603050405020304" pitchFamily="18" charset="0"/>
              <a:ea typeface="微软雅黑" pitchFamily="34" charset="-122"/>
              <a:cs typeface="Times New Roman" panose="02020603050405020304" pitchFamily="18" charset="0"/>
              <a:sym typeface="Calibri" pitchFamily="34" charset="0"/>
            </a:endParaRPr>
          </a:p>
        </p:txBody>
      </p:sp>
      <p:sp>
        <p:nvSpPr>
          <p:cNvPr id="22" name="Rectangle 62"/>
          <p:cNvSpPr>
            <a:spLocks noChangeArrowheads="1"/>
          </p:cNvSpPr>
          <p:nvPr/>
        </p:nvSpPr>
        <p:spPr bwMode="auto">
          <a:xfrm>
            <a:off x="2712697" y="1524000"/>
            <a:ext cx="4748109" cy="2241658"/>
          </a:xfrm>
          <a:prstGeom prst="rect">
            <a:avLst/>
          </a:prstGeom>
          <a:noFill/>
          <a:ln w="9525">
            <a:solidFill>
              <a:schemeClr val="tx1"/>
            </a:solidFill>
            <a:miter lim="800000"/>
            <a:headEnd/>
            <a:tailEnd/>
          </a:ln>
        </p:spPr>
        <p:txBody>
          <a:bodyPr anchor="ctr"/>
          <a:lstStyle/>
          <a:p>
            <a:pPr algn="ctr"/>
            <a:endParaRPr lang="en-US" altLang="zh-CN">
              <a:solidFill>
                <a:srgbClr val="FFFFFF"/>
              </a:solidFill>
              <a:sym typeface="Calibri" pitchFamily="34" charset="0"/>
            </a:endParaRPr>
          </a:p>
        </p:txBody>
      </p:sp>
      <p:pic>
        <p:nvPicPr>
          <p:cNvPr id="23" name="Picture 65" descr="Screen shot 2014-12-16 at 1.30.08 AM.png"/>
          <p:cNvPicPr>
            <a:picLocks noChangeAspect="1" noChangeArrowheads="1"/>
          </p:cNvPicPr>
          <p:nvPr/>
        </p:nvPicPr>
        <p:blipFill>
          <a:blip r:embed="rId2" cstate="print"/>
          <a:srcRect r="56738"/>
          <a:stretch>
            <a:fillRect/>
          </a:stretch>
        </p:blipFill>
        <p:spPr bwMode="auto">
          <a:xfrm>
            <a:off x="1524000" y="1938219"/>
            <a:ext cx="1661503" cy="1260933"/>
          </a:xfrm>
          <a:prstGeom prst="rect">
            <a:avLst/>
          </a:prstGeom>
          <a:noFill/>
          <a:ln w="9525">
            <a:noFill/>
            <a:miter lim="800000"/>
            <a:headEnd/>
            <a:tailEnd/>
          </a:ln>
        </p:spPr>
      </p:pic>
      <p:grpSp>
        <p:nvGrpSpPr>
          <p:cNvPr id="30" name="Group 18"/>
          <p:cNvGrpSpPr>
            <a:grpSpLocks/>
          </p:cNvGrpSpPr>
          <p:nvPr/>
        </p:nvGrpSpPr>
        <p:grpSpPr bwMode="auto">
          <a:xfrm>
            <a:off x="4111086" y="4701827"/>
            <a:ext cx="702533" cy="1104586"/>
            <a:chOff x="0" y="0"/>
            <a:chExt cx="1054800" cy="1213555"/>
          </a:xfrm>
        </p:grpSpPr>
        <p:sp>
          <p:nvSpPr>
            <p:cNvPr id="46" name="Rectangle 59"/>
            <p:cNvSpPr>
              <a:spLocks noChangeArrowheads="1"/>
            </p:cNvSpPr>
            <p:nvPr/>
          </p:nvSpPr>
          <p:spPr bwMode="auto">
            <a:xfrm>
              <a:off x="1" y="0"/>
              <a:ext cx="433916" cy="1185333"/>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sp>
          <p:nvSpPr>
            <p:cNvPr id="47" name="Rectangle 60"/>
            <p:cNvSpPr>
              <a:spLocks noChangeArrowheads="1"/>
            </p:cNvSpPr>
            <p:nvPr/>
          </p:nvSpPr>
          <p:spPr bwMode="auto">
            <a:xfrm>
              <a:off x="645584" y="0"/>
              <a:ext cx="409216" cy="1185333"/>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sp>
          <p:nvSpPr>
            <p:cNvPr id="48" name="Rectangle 61"/>
            <p:cNvSpPr>
              <a:spLocks noChangeArrowheads="1"/>
            </p:cNvSpPr>
            <p:nvPr/>
          </p:nvSpPr>
          <p:spPr bwMode="auto">
            <a:xfrm>
              <a:off x="0" y="671110"/>
              <a:ext cx="1054799" cy="542445"/>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grpSp>
      <p:grpSp>
        <p:nvGrpSpPr>
          <p:cNvPr id="31" name="组合 5"/>
          <p:cNvGrpSpPr/>
          <p:nvPr/>
        </p:nvGrpSpPr>
        <p:grpSpPr>
          <a:xfrm>
            <a:off x="3586190" y="4088621"/>
            <a:ext cx="1044451" cy="1193926"/>
            <a:chOff x="6522597" y="3064506"/>
            <a:chExt cx="686091" cy="784280"/>
          </a:xfrm>
        </p:grpSpPr>
        <p:grpSp>
          <p:nvGrpSpPr>
            <p:cNvPr id="42" name="Group 22"/>
            <p:cNvGrpSpPr>
              <a:grpSpLocks/>
            </p:cNvGrpSpPr>
            <p:nvPr/>
          </p:nvGrpSpPr>
          <p:grpSpPr bwMode="auto">
            <a:xfrm>
              <a:off x="6522597" y="3064506"/>
              <a:ext cx="686091" cy="354794"/>
              <a:chOff x="0" y="0"/>
              <a:chExt cx="1570275" cy="592666"/>
            </a:xfrm>
          </p:grpSpPr>
          <p:sp>
            <p:nvSpPr>
              <p:cNvPr id="44" name="Rectangle 57"/>
              <p:cNvSpPr>
                <a:spLocks noChangeArrowheads="1"/>
              </p:cNvSpPr>
              <p:nvPr/>
            </p:nvSpPr>
            <p:spPr bwMode="auto">
              <a:xfrm>
                <a:off x="0" y="0"/>
                <a:ext cx="1566333" cy="127000"/>
              </a:xfrm>
              <a:prstGeom prst="rect">
                <a:avLst/>
              </a:prstGeom>
              <a:solidFill>
                <a:srgbClr val="D8D8D8"/>
              </a:solidFill>
              <a:ln w="9525">
                <a:solidFill>
                  <a:srgbClr val="7F7F7F"/>
                </a:solidFill>
                <a:miter lim="800000"/>
                <a:headEnd/>
                <a:tailEnd/>
              </a:ln>
            </p:spPr>
            <p:txBody>
              <a:bodyPr anchor="ctr"/>
              <a:lstStyle/>
              <a:p>
                <a:pPr algn="ctr"/>
                <a:endParaRPr lang="en-US" altLang="zh-CN">
                  <a:solidFill>
                    <a:srgbClr val="FFFFFF"/>
                  </a:solidFill>
                  <a:sym typeface="Calibri" pitchFamily="34" charset="0"/>
                </a:endParaRPr>
              </a:p>
            </p:txBody>
          </p:sp>
          <p:sp>
            <p:nvSpPr>
              <p:cNvPr id="45" name="Isosceles Triangle 58"/>
              <p:cNvSpPr>
                <a:spLocks noChangeArrowheads="1"/>
              </p:cNvSpPr>
              <p:nvPr/>
            </p:nvSpPr>
            <p:spPr bwMode="auto">
              <a:xfrm flipV="1">
                <a:off x="1030102" y="127000"/>
                <a:ext cx="540173" cy="465666"/>
              </a:xfrm>
              <a:prstGeom prst="triangle">
                <a:avLst>
                  <a:gd name="adj" fmla="val 50000"/>
                </a:avLst>
              </a:prstGeom>
              <a:solidFill>
                <a:srgbClr val="D8D8D8"/>
              </a:solidFill>
              <a:ln w="9525">
                <a:solidFill>
                  <a:srgbClr val="7F7F7F"/>
                </a:solidFill>
                <a:miter lim="800000"/>
                <a:headEnd/>
                <a:tailEnd/>
              </a:ln>
            </p:spPr>
            <p:txBody>
              <a:bodyPr rot="10800000" anchor="ctr"/>
              <a:lstStyle/>
              <a:p>
                <a:pPr algn="ctr"/>
                <a:endParaRPr lang="en-US" altLang="zh-CN">
                  <a:solidFill>
                    <a:srgbClr val="FFFFFF"/>
                  </a:solidFill>
                  <a:sym typeface="Calibri" pitchFamily="34" charset="0"/>
                </a:endParaRPr>
              </a:p>
            </p:txBody>
          </p:sp>
        </p:grpSp>
        <p:sp>
          <p:nvSpPr>
            <p:cNvPr id="43" name="Straight Connector 47"/>
            <p:cNvSpPr>
              <a:spLocks noChangeShapeType="1"/>
            </p:cNvSpPr>
            <p:nvPr/>
          </p:nvSpPr>
          <p:spPr bwMode="auto">
            <a:xfrm>
              <a:off x="7091122" y="3419299"/>
              <a:ext cx="7019" cy="429487"/>
            </a:xfrm>
            <a:prstGeom prst="line">
              <a:avLst/>
            </a:prstGeom>
            <a:noFill/>
            <a:ln w="25400">
              <a:solidFill>
                <a:srgbClr val="7F7F7F"/>
              </a:solidFill>
              <a:round/>
              <a:headEnd/>
              <a:tailEnd/>
            </a:ln>
          </p:spPr>
          <p:txBody>
            <a:bodyPr/>
            <a:lstStyle/>
            <a:p>
              <a:endParaRPr lang="en-US"/>
            </a:p>
          </p:txBody>
        </p:sp>
      </p:grpSp>
      <p:cxnSp>
        <p:nvCxnSpPr>
          <p:cNvPr id="32" name="Straight Arrow Connector 48"/>
          <p:cNvCxnSpPr>
            <a:cxnSpLocks noChangeShapeType="1"/>
          </p:cNvCxnSpPr>
          <p:nvPr/>
        </p:nvCxnSpPr>
        <p:spPr bwMode="auto">
          <a:xfrm>
            <a:off x="3599545" y="4381010"/>
            <a:ext cx="522225" cy="0"/>
          </a:xfrm>
          <a:prstGeom prst="straightConnector1">
            <a:avLst/>
          </a:prstGeom>
          <a:noFill/>
          <a:ln w="25400">
            <a:solidFill>
              <a:schemeClr val="tx1"/>
            </a:solidFill>
            <a:round/>
            <a:headEnd/>
            <a:tailEnd type="arrow" w="med" len="med"/>
          </a:ln>
        </p:spPr>
      </p:cxnSp>
      <p:sp>
        <p:nvSpPr>
          <p:cNvPr id="33" name="Right Arrow 50"/>
          <p:cNvSpPr>
            <a:spLocks noChangeArrowheads="1"/>
          </p:cNvSpPr>
          <p:nvPr/>
        </p:nvSpPr>
        <p:spPr bwMode="auto">
          <a:xfrm>
            <a:off x="5160878" y="5075438"/>
            <a:ext cx="627738" cy="383762"/>
          </a:xfrm>
          <a:prstGeom prst="rightArrow">
            <a:avLst>
              <a:gd name="adj1" fmla="val 50000"/>
              <a:gd name="adj2" fmla="val 55642"/>
            </a:avLst>
          </a:prstGeom>
          <a:solidFill>
            <a:srgbClr val="FF6600"/>
          </a:solidFill>
          <a:ln w="9525">
            <a:solidFill>
              <a:schemeClr val="tx1"/>
            </a:solidFill>
            <a:miter lim="800000"/>
            <a:headEnd/>
            <a:tailEnd/>
          </a:ln>
        </p:spPr>
        <p:txBody>
          <a:bodyPr anchor="ctr"/>
          <a:lstStyle/>
          <a:p>
            <a:pPr algn="ctr"/>
            <a:endParaRPr lang="en-US" altLang="zh-CN">
              <a:solidFill>
                <a:srgbClr val="FFFFFF"/>
              </a:solidFill>
              <a:sym typeface="Calibri" pitchFamily="34" charset="0"/>
            </a:endParaRPr>
          </a:p>
        </p:txBody>
      </p:sp>
      <p:sp>
        <p:nvSpPr>
          <p:cNvPr id="34" name="TextBox 51"/>
          <p:cNvSpPr>
            <a:spLocks noChangeArrowheads="1"/>
          </p:cNvSpPr>
          <p:nvPr/>
        </p:nvSpPr>
        <p:spPr bwMode="auto">
          <a:xfrm>
            <a:off x="130796" y="4265489"/>
            <a:ext cx="1432194" cy="1200329"/>
          </a:xfrm>
          <a:prstGeom prst="rect">
            <a:avLst/>
          </a:prstGeom>
          <a:noFill/>
          <a:ln w="9525">
            <a:noFill/>
            <a:miter lim="800000"/>
            <a:headEnd/>
            <a:tailEnd/>
          </a:ln>
        </p:spPr>
        <p:txBody>
          <a:bodyPr wrap="square">
            <a:spAutoFit/>
          </a:bodyPr>
          <a:lstStyle/>
          <a:p>
            <a:r>
              <a:rPr lang="en-US" altLang="zh-CN" sz="2400" dirty="0" smtClean="0">
                <a:solidFill>
                  <a:srgbClr val="FF0000"/>
                </a:solidFill>
                <a:latin typeface="Times New Roman" panose="02020603050405020304" pitchFamily="18" charset="0"/>
                <a:ea typeface="微软雅黑" pitchFamily="34" charset="-122"/>
                <a:cs typeface="Times New Roman" panose="02020603050405020304" pitchFamily="18" charset="0"/>
                <a:sym typeface="宋体" pitchFamily="2" charset="-122"/>
              </a:rPr>
              <a:t>High aspect ratio tip</a:t>
            </a:r>
            <a:endParaRPr lang="en-US" sz="2400" dirty="0">
              <a:solidFill>
                <a:srgbClr val="FF0000"/>
              </a:solidFill>
              <a:latin typeface="Times New Roman" panose="02020603050405020304" pitchFamily="18" charset="0"/>
              <a:ea typeface="微软雅黑" pitchFamily="34" charset="-122"/>
              <a:cs typeface="Times New Roman" panose="02020603050405020304" pitchFamily="18" charset="0"/>
              <a:sym typeface="Calibri" pitchFamily="34" charset="0"/>
            </a:endParaRPr>
          </a:p>
        </p:txBody>
      </p:sp>
      <p:grpSp>
        <p:nvGrpSpPr>
          <p:cNvPr id="35" name="组合 4"/>
          <p:cNvGrpSpPr/>
          <p:nvPr/>
        </p:nvGrpSpPr>
        <p:grpSpPr>
          <a:xfrm>
            <a:off x="6098480" y="4701827"/>
            <a:ext cx="701198" cy="1104586"/>
            <a:chOff x="8172900" y="3467316"/>
            <a:chExt cx="460611" cy="725593"/>
          </a:xfrm>
        </p:grpSpPr>
        <p:sp>
          <p:nvSpPr>
            <p:cNvPr id="39" name="Rectangle 52"/>
            <p:cNvSpPr>
              <a:spLocks noChangeArrowheads="1"/>
            </p:cNvSpPr>
            <p:nvPr/>
          </p:nvSpPr>
          <p:spPr bwMode="auto">
            <a:xfrm>
              <a:off x="8172900" y="3467316"/>
              <a:ext cx="189508" cy="709587"/>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sp>
          <p:nvSpPr>
            <p:cNvPr id="40" name="Rectangle 53"/>
            <p:cNvSpPr>
              <a:spLocks noChangeArrowheads="1"/>
            </p:cNvSpPr>
            <p:nvPr/>
          </p:nvSpPr>
          <p:spPr bwMode="auto">
            <a:xfrm>
              <a:off x="8454531" y="3467316"/>
              <a:ext cx="178980" cy="709587"/>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sp>
          <p:nvSpPr>
            <p:cNvPr id="41" name="Rectangle 54"/>
            <p:cNvSpPr>
              <a:spLocks noChangeArrowheads="1"/>
            </p:cNvSpPr>
            <p:nvPr/>
          </p:nvSpPr>
          <p:spPr bwMode="auto">
            <a:xfrm>
              <a:off x="8172900" y="3848786"/>
              <a:ext cx="460611" cy="344123"/>
            </a:xfrm>
            <a:prstGeom prst="rect">
              <a:avLst/>
            </a:prstGeom>
            <a:solidFill>
              <a:schemeClr val="tx1"/>
            </a:solidFill>
            <a:ln w="9525">
              <a:noFill/>
              <a:miter lim="800000"/>
              <a:headEnd/>
              <a:tailEnd/>
            </a:ln>
          </p:spPr>
          <p:txBody>
            <a:bodyPr anchor="ctr"/>
            <a:lstStyle/>
            <a:p>
              <a:pPr algn="ctr"/>
              <a:endParaRPr lang="en-US" altLang="zh-CN">
                <a:solidFill>
                  <a:srgbClr val="FFFFFF"/>
                </a:solidFill>
                <a:sym typeface="Calibri" pitchFamily="34" charset="0"/>
              </a:endParaRPr>
            </a:p>
          </p:txBody>
        </p:sp>
      </p:grpSp>
      <p:sp>
        <p:nvSpPr>
          <p:cNvPr id="36" name="Rectangle 63"/>
          <p:cNvSpPr>
            <a:spLocks noChangeArrowheads="1"/>
          </p:cNvSpPr>
          <p:nvPr/>
        </p:nvSpPr>
        <p:spPr bwMode="auto">
          <a:xfrm>
            <a:off x="2712697" y="3991157"/>
            <a:ext cx="4748109" cy="2241659"/>
          </a:xfrm>
          <a:prstGeom prst="rect">
            <a:avLst/>
          </a:prstGeom>
          <a:noFill/>
          <a:ln w="9525">
            <a:solidFill>
              <a:schemeClr val="tx1"/>
            </a:solidFill>
            <a:miter lim="800000"/>
            <a:headEnd/>
            <a:tailEnd/>
          </a:ln>
        </p:spPr>
        <p:txBody>
          <a:bodyPr anchor="ctr"/>
          <a:lstStyle/>
          <a:p>
            <a:pPr algn="ctr"/>
            <a:endParaRPr lang="en-US" altLang="zh-CN">
              <a:solidFill>
                <a:srgbClr val="FFFFFF"/>
              </a:solidFill>
              <a:sym typeface="Calibri" pitchFamily="34" charset="0"/>
            </a:endParaRPr>
          </a:p>
        </p:txBody>
      </p:sp>
      <p:pic>
        <p:nvPicPr>
          <p:cNvPr id="38" name="Picture 66" descr="Screen shot 2014-12-16 at 1.50.12 AM.png"/>
          <p:cNvPicPr>
            <a:picLocks noChangeAspect="1" noChangeArrowheads="1"/>
          </p:cNvPicPr>
          <p:nvPr/>
        </p:nvPicPr>
        <p:blipFill>
          <a:blip r:embed="rId3" cstate="print"/>
          <a:srcRect r="56738"/>
          <a:stretch>
            <a:fillRect/>
          </a:stretch>
        </p:blipFill>
        <p:spPr bwMode="auto">
          <a:xfrm>
            <a:off x="1572083" y="4356645"/>
            <a:ext cx="1734963" cy="1847745"/>
          </a:xfrm>
          <a:prstGeom prst="rect">
            <a:avLst/>
          </a:prstGeom>
          <a:noFill/>
          <a:ln w="9525">
            <a:noFill/>
            <a:miter lim="800000"/>
            <a:headEnd/>
            <a:tailEnd/>
          </a:ln>
        </p:spPr>
      </p:pic>
      <p:sp>
        <p:nvSpPr>
          <p:cNvPr id="49" name="Isosceles Triangle 42"/>
          <p:cNvSpPr>
            <a:spLocks noChangeArrowheads="1"/>
          </p:cNvSpPr>
          <p:nvPr/>
        </p:nvSpPr>
        <p:spPr bwMode="auto">
          <a:xfrm rot="10800000">
            <a:off x="6407008" y="2338226"/>
            <a:ext cx="192328" cy="196958"/>
          </a:xfrm>
          <a:prstGeom prst="triangle">
            <a:avLst>
              <a:gd name="adj" fmla="val 50000"/>
            </a:avLst>
          </a:prstGeom>
          <a:solidFill>
            <a:schemeClr val="bg1"/>
          </a:solidFill>
          <a:ln w="9525">
            <a:solidFill>
              <a:schemeClr val="bg1"/>
            </a:solidFill>
            <a:miter lim="800000"/>
            <a:headEnd/>
            <a:tailEnd/>
          </a:ln>
        </p:spPr>
        <p:txBody>
          <a:bodyPr rot="10800000"/>
          <a:lstStyle/>
          <a:p>
            <a:endParaRPr lang="en-US" altLang="zh-CN"/>
          </a:p>
        </p:txBody>
      </p:sp>
      <p:sp>
        <p:nvSpPr>
          <p:cNvPr id="53" name="Rectangle 52"/>
          <p:cNvSpPr/>
          <p:nvPr/>
        </p:nvSpPr>
        <p:spPr>
          <a:xfrm>
            <a:off x="2895600" y="228600"/>
            <a:ext cx="3985899" cy="523220"/>
          </a:xfrm>
          <a:prstGeom prst="rect">
            <a:avLst/>
          </a:prstGeom>
        </p:spPr>
        <p:txBody>
          <a:bodyPr wrap="none">
            <a:spAutoFit/>
          </a:bodyPr>
          <a:lstStyle/>
          <a:p>
            <a:pPr>
              <a:defRPr/>
            </a:pPr>
            <a:r>
              <a:rPr lang="en-US" altLang="zh-CN" sz="2800" dirty="0" smtClean="0">
                <a:solidFill>
                  <a:srgbClr val="0033CC"/>
                </a:solidFill>
                <a:latin typeface="+mn-lt"/>
              </a:rPr>
              <a:t>High aspect ratio AFM tip</a:t>
            </a:r>
            <a:endParaRPr lang="en-US" sz="2800" dirty="0">
              <a:solidFill>
                <a:srgbClr val="0033CC"/>
              </a:solidFill>
              <a:latin typeface="+mn-lt"/>
            </a:endParaRPr>
          </a:p>
        </p:txBody>
      </p:sp>
      <p:cxnSp>
        <p:nvCxnSpPr>
          <p:cNvPr id="54" name="Straight Connector 53"/>
          <p:cNvCxnSpPr/>
          <p:nvPr/>
        </p:nvCxnSpPr>
        <p:spPr>
          <a:xfrm flipV="1">
            <a:off x="0" y="8382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5" name="TextBox 23"/>
          <p:cNvSpPr>
            <a:spLocks noChangeArrowheads="1"/>
          </p:cNvSpPr>
          <p:nvPr/>
        </p:nvSpPr>
        <p:spPr bwMode="auto">
          <a:xfrm>
            <a:off x="5784575" y="3048000"/>
            <a:ext cx="1416252" cy="646331"/>
          </a:xfrm>
          <a:prstGeom prst="rect">
            <a:avLst/>
          </a:prstGeom>
          <a:noFill/>
          <a:ln w="9525">
            <a:noFill/>
            <a:miter lim="800000"/>
            <a:headEnd/>
            <a:tailEnd/>
          </a:ln>
        </p:spPr>
        <p:txBody>
          <a:bodyPr wrap="square">
            <a:spAutoFit/>
          </a:bodyPr>
          <a:lstStyle/>
          <a:p>
            <a:pPr algn="ct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宋体" pitchFamily="2" charset="-122"/>
              </a:rPr>
              <a:t>Image with artifact</a:t>
            </a:r>
            <a:endParaRPr lang="en-US" dirty="0">
              <a:latin typeface="Times New Roman" panose="02020603050405020304" pitchFamily="18" charset="0"/>
              <a:ea typeface="微软雅黑" panose="020B0503020204020204" pitchFamily="34" charset="-122"/>
              <a:cs typeface="Times New Roman" panose="02020603050405020304" pitchFamily="18" charset="0"/>
              <a:sym typeface="Calibri" pitchFamily="34" charset="0"/>
            </a:endParaRPr>
          </a:p>
        </p:txBody>
      </p:sp>
      <p:sp>
        <p:nvSpPr>
          <p:cNvPr id="56" name="TextBox 23"/>
          <p:cNvSpPr>
            <a:spLocks noChangeArrowheads="1"/>
          </p:cNvSpPr>
          <p:nvPr/>
        </p:nvSpPr>
        <p:spPr bwMode="auto">
          <a:xfrm>
            <a:off x="5632175" y="5733669"/>
            <a:ext cx="1666644" cy="590931"/>
          </a:xfrm>
          <a:prstGeom prst="rect">
            <a:avLst/>
          </a:prstGeom>
          <a:noFill/>
          <a:ln w="9525">
            <a:noFill/>
            <a:miter lim="800000"/>
            <a:headEnd/>
            <a:tailEnd/>
          </a:ln>
        </p:spPr>
        <p:txBody>
          <a:bodyPr wrap="square">
            <a:spAutoFit/>
          </a:bodyPr>
          <a:lstStyle/>
          <a:p>
            <a:pPr algn="ctr">
              <a:lnSpc>
                <a:spcPct val="90000"/>
              </a:lnSpc>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宋体" pitchFamily="2" charset="-122"/>
              </a:rPr>
              <a:t>High resolution image</a:t>
            </a:r>
            <a:endParaRPr lang="en-US" dirty="0">
              <a:latin typeface="Times New Roman" panose="02020603050405020304" pitchFamily="18" charset="0"/>
              <a:ea typeface="微软雅黑" panose="020B0503020204020204" pitchFamily="34" charset="-122"/>
              <a:cs typeface="Times New Roman" panose="02020603050405020304" pitchFamily="18" charset="0"/>
              <a:sym typeface="Calibri" pitchFamily="34" charset="0"/>
            </a:endParaRPr>
          </a:p>
        </p:txBody>
      </p:sp>
      <p:pic>
        <p:nvPicPr>
          <p:cNvPr id="3" name="Picture 2"/>
          <p:cNvPicPr>
            <a:picLocks noChangeAspect="1"/>
          </p:cNvPicPr>
          <p:nvPr/>
        </p:nvPicPr>
        <p:blipFill>
          <a:blip r:embed="rId4"/>
          <a:stretch>
            <a:fillRect/>
          </a:stretch>
        </p:blipFill>
        <p:spPr>
          <a:xfrm>
            <a:off x="7298820" y="1987703"/>
            <a:ext cx="1762028" cy="1591059"/>
          </a:xfrm>
          <a:prstGeom prst="rect">
            <a:avLst/>
          </a:prstGeom>
        </p:spPr>
      </p:pic>
      <p:pic>
        <p:nvPicPr>
          <p:cNvPr id="4" name="Picture 3"/>
          <p:cNvPicPr>
            <a:picLocks noChangeAspect="1"/>
          </p:cNvPicPr>
          <p:nvPr/>
        </p:nvPicPr>
        <p:blipFill>
          <a:blip r:embed="rId5"/>
          <a:stretch>
            <a:fillRect/>
          </a:stretch>
        </p:blipFill>
        <p:spPr>
          <a:xfrm>
            <a:off x="7381832" y="4352919"/>
            <a:ext cx="1678544" cy="1600203"/>
          </a:xfrm>
          <a:prstGeom prst="rect">
            <a:avLst/>
          </a:prstGeom>
        </p:spPr>
      </p:pic>
    </p:spTree>
    <p:extLst>
      <p:ext uri="{BB962C8B-B14F-4D97-AF65-F5344CB8AC3E}">
        <p14:creationId xmlns:p14="http://schemas.microsoft.com/office/powerpoint/2010/main" val="20757725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76200"/>
            <a:ext cx="7772400" cy="461665"/>
          </a:xfrm>
          <a:prstGeom prst="rect">
            <a:avLst/>
          </a:prstGeom>
        </p:spPr>
        <p:txBody>
          <a:bodyPr wrap="square">
            <a:spAutoFit/>
          </a:bodyPr>
          <a:lstStyle/>
          <a:p>
            <a:pPr>
              <a:defRPr/>
            </a:pPr>
            <a:r>
              <a:rPr lang="en-US" altLang="zh-CN" sz="2400" dirty="0" smtClean="0">
                <a:solidFill>
                  <a:srgbClr val="0033CC"/>
                </a:solidFill>
                <a:latin typeface="+mn-lt"/>
                <a:ea typeface="+mj-ea"/>
              </a:rPr>
              <a:t>Fabrication method of commercial high aspect ratio AFM tip</a:t>
            </a:r>
            <a:endParaRPr lang="en-US" sz="2400" dirty="0">
              <a:solidFill>
                <a:srgbClr val="0033CC"/>
              </a:solidFill>
              <a:latin typeface="+mn-lt"/>
              <a:ea typeface="+mj-ea"/>
            </a:endParaRPr>
          </a:p>
        </p:txBody>
      </p:sp>
      <p:cxnSp>
        <p:nvCxnSpPr>
          <p:cNvPr id="6" name="Straight Connector 5"/>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83970" name="Picture 2"/>
          <p:cNvPicPr>
            <a:picLocks noChangeAspect="1" noChangeArrowheads="1"/>
          </p:cNvPicPr>
          <p:nvPr/>
        </p:nvPicPr>
        <p:blipFill>
          <a:blip r:embed="rId2" cstate="print"/>
          <a:srcRect/>
          <a:stretch>
            <a:fillRect/>
          </a:stretch>
        </p:blipFill>
        <p:spPr bwMode="auto">
          <a:xfrm>
            <a:off x="1727200" y="838200"/>
            <a:ext cx="7264400" cy="1676400"/>
          </a:xfrm>
          <a:prstGeom prst="rect">
            <a:avLst/>
          </a:prstGeom>
          <a:noFill/>
          <a:ln w="9525">
            <a:noFill/>
            <a:miter lim="800000"/>
            <a:headEnd/>
            <a:tailEnd/>
          </a:ln>
        </p:spPr>
      </p:pic>
      <p:sp>
        <p:nvSpPr>
          <p:cNvPr id="15" name="TextBox 14"/>
          <p:cNvSpPr txBox="1"/>
          <p:nvPr/>
        </p:nvSpPr>
        <p:spPr>
          <a:xfrm>
            <a:off x="304800" y="2667000"/>
            <a:ext cx="8458200" cy="3139321"/>
          </a:xfrm>
          <a:prstGeom prst="rect">
            <a:avLst/>
          </a:prstGeom>
          <a:noFill/>
        </p:spPr>
        <p:txBody>
          <a:bodyPr wrap="square" rtlCol="0">
            <a:spAutoFit/>
          </a:bodyPr>
          <a:lstStyle/>
          <a:p>
            <a:pPr marL="342900" lvl="0" indent="-342900">
              <a:buFont typeface="+mj-lt"/>
              <a:buAutoNum type="alphaLcParenR"/>
            </a:pPr>
            <a:r>
              <a:rPr lang="en-US" altLang="zh-CN" dirty="0" smtClean="0">
                <a:latin typeface="+mn-lt"/>
                <a:ea typeface="+mj-ea"/>
              </a:rPr>
              <a:t>“Sharpening” by focused ion beam. Straightforward, high yield, but very slow since the tip is processed one by one.</a:t>
            </a:r>
            <a:endParaRPr lang="en-US" dirty="0" smtClean="0">
              <a:latin typeface="+mn-lt"/>
              <a:ea typeface="+mj-ea"/>
            </a:endParaRPr>
          </a:p>
          <a:p>
            <a:pPr marL="342900" lvl="0" indent="-342900">
              <a:buFont typeface="+mj-lt"/>
              <a:buAutoNum type="alphaLcParenR"/>
            </a:pPr>
            <a:r>
              <a:rPr lang="en-US" altLang="zh-CN" dirty="0" smtClean="0">
                <a:latin typeface="+mn-lt"/>
                <a:ea typeface="+mj-ea"/>
              </a:rPr>
              <a:t>Focused ion (or electron) beam induced deposition of amorphous carbon. Again, one at a time, very slow.</a:t>
            </a:r>
          </a:p>
          <a:p>
            <a:pPr marL="342900" indent="-342900">
              <a:buFont typeface="+mj-lt"/>
              <a:buAutoNum type="alphaLcParenR"/>
            </a:pPr>
            <a:r>
              <a:rPr lang="en-US" altLang="zh-CN" dirty="0" smtClean="0">
                <a:latin typeface="+mn-lt"/>
              </a:rPr>
              <a:t>Attach or grow carbon nanotube onto regular tip apex. Carbon nanotube has extremely high aspect ratio and superior mechanical property. But the yield is very low, leading to one order higher price.</a:t>
            </a:r>
          </a:p>
          <a:p>
            <a:pPr marL="342900" indent="-342900">
              <a:buFont typeface="+mj-lt"/>
              <a:buAutoNum type="alphaLcParenR"/>
            </a:pPr>
            <a:r>
              <a:rPr lang="en-US" altLang="zh-CN" dirty="0" smtClean="0">
                <a:latin typeface="+mn-lt"/>
                <a:ea typeface="+mj-ea"/>
              </a:rPr>
              <a:t>Crystallization of an alloy onto regular AFM tip. The tip is first dipped into the liquid alloy, then pulled out slowly, leading to crystallization of the alloy on tip apex that was coated with a “see” for crystallization. It is still a one-by-one process with low throughput, and the tip apex is not sharp.</a:t>
            </a:r>
            <a:endParaRPr lang="en-US" dirty="0">
              <a:latin typeface="+mn-lt"/>
              <a:ea typeface="+mj-ea"/>
            </a:endParaRPr>
          </a:p>
        </p:txBody>
      </p:sp>
      <p:pic>
        <p:nvPicPr>
          <p:cNvPr id="113666" name="Picture 2"/>
          <p:cNvPicPr>
            <a:picLocks noChangeAspect="1" noChangeArrowheads="1"/>
          </p:cNvPicPr>
          <p:nvPr/>
        </p:nvPicPr>
        <p:blipFill>
          <a:blip r:embed="rId3" cstate="print"/>
          <a:srcRect/>
          <a:stretch>
            <a:fillRect/>
          </a:stretch>
        </p:blipFill>
        <p:spPr bwMode="auto">
          <a:xfrm>
            <a:off x="6096001" y="904875"/>
            <a:ext cx="1447800" cy="1381125"/>
          </a:xfrm>
          <a:prstGeom prst="rect">
            <a:avLst/>
          </a:prstGeom>
          <a:noFill/>
          <a:ln w="9525">
            <a:noFill/>
            <a:miter lim="800000"/>
            <a:headEnd/>
            <a:tailEnd/>
          </a:ln>
        </p:spPr>
      </p:pic>
      <p:sp>
        <p:nvSpPr>
          <p:cNvPr id="7" name="Rectangle 6"/>
          <p:cNvSpPr/>
          <p:nvPr/>
        </p:nvSpPr>
        <p:spPr>
          <a:xfrm>
            <a:off x="7620000" y="838200"/>
            <a:ext cx="1371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49429" y="5958721"/>
            <a:ext cx="7180171" cy="369332"/>
          </a:xfrm>
          <a:prstGeom prst="rect">
            <a:avLst/>
          </a:prstGeom>
          <a:noFill/>
        </p:spPr>
        <p:txBody>
          <a:bodyPr wrap="none" rtlCol="0">
            <a:spAutoFit/>
          </a:bodyPr>
          <a:lstStyle/>
          <a:p>
            <a:r>
              <a:rPr lang="en-US" dirty="0" smtClean="0">
                <a:solidFill>
                  <a:srgbClr val="C00000"/>
                </a:solidFill>
              </a:rPr>
              <a:t>Commercial high aspect ratio AFM probes are sold at ~$70-200 each</a:t>
            </a:r>
            <a:endParaRPr lang="en-US" dirty="0">
              <a:solidFill>
                <a:srgbClr val="C00000"/>
              </a:solidFill>
            </a:endParaRPr>
          </a:p>
        </p:txBody>
      </p:sp>
    </p:spTree>
    <p:extLst>
      <p:ext uri="{BB962C8B-B14F-4D97-AF65-F5344CB8AC3E}">
        <p14:creationId xmlns:p14="http://schemas.microsoft.com/office/powerpoint/2010/main" val="25117947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152400"/>
            <a:ext cx="6995826" cy="461665"/>
          </a:xfrm>
          <a:prstGeom prst="rect">
            <a:avLst/>
          </a:prstGeom>
        </p:spPr>
        <p:txBody>
          <a:bodyPr wrap="none">
            <a:spAutoFit/>
          </a:bodyPr>
          <a:lstStyle/>
          <a:p>
            <a:pPr algn="ctr"/>
            <a:r>
              <a:rPr lang="en-US" altLang="zh-CN" sz="2400" dirty="0" smtClean="0">
                <a:solidFill>
                  <a:srgbClr val="0033CC"/>
                </a:solidFill>
                <a:latin typeface="+mn-lt"/>
              </a:rPr>
              <a:t>Batch fabrication method of high aspect ratio AFM tips</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0114" name="Picture 2"/>
          <p:cNvPicPr>
            <a:picLocks noChangeAspect="1" noChangeArrowheads="1"/>
          </p:cNvPicPr>
          <p:nvPr/>
        </p:nvPicPr>
        <p:blipFill>
          <a:blip r:embed="rId2" cstate="print"/>
          <a:srcRect/>
          <a:stretch>
            <a:fillRect/>
          </a:stretch>
        </p:blipFill>
        <p:spPr bwMode="auto">
          <a:xfrm>
            <a:off x="381000" y="914400"/>
            <a:ext cx="3657600" cy="3383280"/>
          </a:xfrm>
          <a:prstGeom prst="rect">
            <a:avLst/>
          </a:prstGeom>
          <a:noFill/>
          <a:ln w="9525">
            <a:noFill/>
            <a:miter lim="800000"/>
            <a:headEnd/>
            <a:tailEnd/>
          </a:ln>
        </p:spPr>
      </p:pic>
      <p:grpSp>
        <p:nvGrpSpPr>
          <p:cNvPr id="9" name="Group 8"/>
          <p:cNvGrpSpPr/>
          <p:nvPr/>
        </p:nvGrpSpPr>
        <p:grpSpPr>
          <a:xfrm>
            <a:off x="4852574" y="4419600"/>
            <a:ext cx="710026" cy="990600"/>
            <a:chOff x="3045780" y="4800600"/>
            <a:chExt cx="710026" cy="990600"/>
          </a:xfrm>
        </p:grpSpPr>
        <p:cxnSp>
          <p:nvCxnSpPr>
            <p:cNvPr id="10" name="AutoShape 5"/>
            <p:cNvCxnSpPr>
              <a:cxnSpLocks noChangeShapeType="1"/>
            </p:cNvCxnSpPr>
            <p:nvPr/>
          </p:nvCxnSpPr>
          <p:spPr bwMode="auto">
            <a:xfrm flipH="1">
              <a:off x="3485651" y="5105400"/>
              <a:ext cx="0" cy="685800"/>
            </a:xfrm>
            <a:prstGeom prst="straightConnector1">
              <a:avLst/>
            </a:prstGeom>
            <a:noFill/>
            <a:ln w="15875">
              <a:solidFill>
                <a:srgbClr val="000000"/>
              </a:solidFill>
              <a:round/>
              <a:headEnd/>
              <a:tailEnd type="triangle" w="med" len="med"/>
            </a:ln>
          </p:spPr>
        </p:cxnSp>
        <p:cxnSp>
          <p:nvCxnSpPr>
            <p:cNvPr id="11" name="AutoShape 6"/>
            <p:cNvCxnSpPr>
              <a:cxnSpLocks noChangeShapeType="1"/>
            </p:cNvCxnSpPr>
            <p:nvPr/>
          </p:nvCxnSpPr>
          <p:spPr bwMode="auto">
            <a:xfrm flipH="1" flipV="1">
              <a:off x="3045780" y="5532120"/>
              <a:ext cx="439871" cy="246888"/>
            </a:xfrm>
            <a:prstGeom prst="straightConnector1">
              <a:avLst/>
            </a:prstGeom>
            <a:noFill/>
            <a:ln w="15875">
              <a:solidFill>
                <a:srgbClr val="000000"/>
              </a:solidFill>
              <a:prstDash val="lgDash"/>
              <a:round/>
              <a:headEnd/>
              <a:tailEnd/>
            </a:ln>
          </p:spPr>
        </p:cxnSp>
        <p:sp>
          <p:nvSpPr>
            <p:cNvPr id="12" name="Arc 7"/>
            <p:cNvSpPr>
              <a:spLocks/>
            </p:cNvSpPr>
            <p:nvPr/>
          </p:nvSpPr>
          <p:spPr bwMode="auto">
            <a:xfrm flipH="1">
              <a:off x="3342201" y="5512435"/>
              <a:ext cx="143450" cy="193040"/>
            </a:xfrm>
            <a:custGeom>
              <a:avLst/>
              <a:gdLst>
                <a:gd name="G0" fmla="+- 8609 0 0"/>
                <a:gd name="G1" fmla="+- 21600 0 0"/>
                <a:gd name="G2" fmla="+- 21600 0 0"/>
                <a:gd name="T0" fmla="*/ 0 w 30209"/>
                <a:gd name="T1" fmla="*/ 1790 h 21600"/>
                <a:gd name="T2" fmla="*/ 30209 w 30209"/>
                <a:gd name="T3" fmla="*/ 21600 h 21600"/>
                <a:gd name="T4" fmla="*/ 8609 w 30209"/>
                <a:gd name="T5" fmla="*/ 21600 h 21600"/>
              </a:gdLst>
              <a:ahLst/>
              <a:cxnLst>
                <a:cxn ang="0">
                  <a:pos x="T0" y="T1"/>
                </a:cxn>
                <a:cxn ang="0">
                  <a:pos x="T2" y="T3"/>
                </a:cxn>
                <a:cxn ang="0">
                  <a:pos x="T4" y="T5"/>
                </a:cxn>
              </a:cxnLst>
              <a:rect l="0" t="0" r="r" b="b"/>
              <a:pathLst>
                <a:path w="30209" h="21600" fill="none" extrusionOk="0">
                  <a:moveTo>
                    <a:pt x="-1" y="1789"/>
                  </a:moveTo>
                  <a:cubicBezTo>
                    <a:pt x="2716" y="609"/>
                    <a:pt x="5646" y="-1"/>
                    <a:pt x="8609" y="0"/>
                  </a:cubicBezTo>
                  <a:cubicBezTo>
                    <a:pt x="20538" y="0"/>
                    <a:pt x="30209" y="9670"/>
                    <a:pt x="30209" y="21600"/>
                  </a:cubicBezTo>
                </a:path>
                <a:path w="30209" h="21600" stroke="0" extrusionOk="0">
                  <a:moveTo>
                    <a:pt x="-1" y="1789"/>
                  </a:moveTo>
                  <a:cubicBezTo>
                    <a:pt x="2716" y="609"/>
                    <a:pt x="5646" y="-1"/>
                    <a:pt x="8609" y="0"/>
                  </a:cubicBezTo>
                  <a:cubicBezTo>
                    <a:pt x="20538" y="0"/>
                    <a:pt x="30209" y="9670"/>
                    <a:pt x="30209" y="21600"/>
                  </a:cubicBezTo>
                  <a:lnTo>
                    <a:pt x="8609"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Text Box 8"/>
            <p:cNvSpPr txBox="1">
              <a:spLocks noChangeArrowheads="1"/>
            </p:cNvSpPr>
            <p:nvPr/>
          </p:nvSpPr>
          <p:spPr bwMode="auto">
            <a:xfrm>
              <a:off x="3154680" y="5285232"/>
              <a:ext cx="220888"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sym typeface="Symbol" pitchFamily="18" charset="2"/>
                </a:rPr>
                <a:t></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4" name="Text Box 9"/>
            <p:cNvSpPr txBox="1">
              <a:spLocks noChangeArrowheads="1"/>
            </p:cNvSpPr>
            <p:nvPr/>
          </p:nvSpPr>
          <p:spPr bwMode="auto">
            <a:xfrm>
              <a:off x="3222406" y="4800600"/>
              <a:ext cx="533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ion</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grpSp>
      <p:cxnSp>
        <p:nvCxnSpPr>
          <p:cNvPr id="15" name="AutoShape 3"/>
          <p:cNvCxnSpPr>
            <a:cxnSpLocks noChangeShapeType="1"/>
          </p:cNvCxnSpPr>
          <p:nvPr/>
        </p:nvCxnSpPr>
        <p:spPr bwMode="auto">
          <a:xfrm>
            <a:off x="2699922" y="5754624"/>
            <a:ext cx="1567278" cy="0"/>
          </a:xfrm>
          <a:prstGeom prst="straightConnector1">
            <a:avLst/>
          </a:prstGeom>
          <a:noFill/>
          <a:ln w="19050">
            <a:solidFill>
              <a:srgbClr val="000000"/>
            </a:solidFill>
            <a:round/>
            <a:headEnd/>
            <a:tailEnd/>
          </a:ln>
        </p:spPr>
      </p:cxnSp>
      <p:sp>
        <p:nvSpPr>
          <p:cNvPr id="16" name="AutoShape 4"/>
          <p:cNvSpPr>
            <a:spLocks noChangeArrowheads="1"/>
          </p:cNvSpPr>
          <p:nvPr/>
        </p:nvSpPr>
        <p:spPr bwMode="auto">
          <a:xfrm>
            <a:off x="3191442" y="5030738"/>
            <a:ext cx="572806" cy="740140"/>
          </a:xfrm>
          <a:prstGeom prst="triangle">
            <a:avLst>
              <a:gd name="adj" fmla="val 50000"/>
            </a:avLst>
          </a:prstGeom>
          <a:solidFill>
            <a:srgbClr val="FFC0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5"/>
          <p:cNvSpPr>
            <a:spLocks noChangeArrowheads="1"/>
          </p:cNvSpPr>
          <p:nvPr/>
        </p:nvSpPr>
        <p:spPr bwMode="auto">
          <a:xfrm>
            <a:off x="718722" y="5760720"/>
            <a:ext cx="1567278" cy="286916"/>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AutoShape 6"/>
          <p:cNvSpPr>
            <a:spLocks noChangeArrowheads="1"/>
          </p:cNvSpPr>
          <p:nvPr/>
        </p:nvSpPr>
        <p:spPr bwMode="auto">
          <a:xfrm>
            <a:off x="1210242" y="5029466"/>
            <a:ext cx="572806" cy="740140"/>
          </a:xfrm>
          <a:prstGeom prst="triangle">
            <a:avLst>
              <a:gd name="adj" fmla="val 50000"/>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8"/>
          <p:cNvSpPr>
            <a:spLocks noChangeArrowheads="1"/>
          </p:cNvSpPr>
          <p:nvPr/>
        </p:nvSpPr>
        <p:spPr bwMode="auto">
          <a:xfrm>
            <a:off x="2699922" y="5760720"/>
            <a:ext cx="1567278" cy="286916"/>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20" name="AutoShape 10"/>
          <p:cNvCxnSpPr>
            <a:cxnSpLocks noChangeShapeType="1"/>
          </p:cNvCxnSpPr>
          <p:nvPr/>
        </p:nvCxnSpPr>
        <p:spPr bwMode="auto">
          <a:xfrm>
            <a:off x="4681122" y="5754624"/>
            <a:ext cx="1567278" cy="0"/>
          </a:xfrm>
          <a:prstGeom prst="straightConnector1">
            <a:avLst/>
          </a:prstGeom>
          <a:noFill/>
          <a:ln w="19050">
            <a:solidFill>
              <a:srgbClr val="000000"/>
            </a:solidFill>
            <a:round/>
            <a:headEnd/>
            <a:tailEnd/>
          </a:ln>
        </p:spPr>
      </p:cxnSp>
      <p:sp>
        <p:nvSpPr>
          <p:cNvPr id="21" name="AutoShape 11"/>
          <p:cNvSpPr>
            <a:spLocks noChangeArrowheads="1"/>
          </p:cNvSpPr>
          <p:nvPr/>
        </p:nvSpPr>
        <p:spPr bwMode="auto">
          <a:xfrm>
            <a:off x="5172642" y="5030738"/>
            <a:ext cx="572806" cy="740140"/>
          </a:xfrm>
          <a:prstGeom prst="triangle">
            <a:avLst>
              <a:gd name="adj" fmla="val 50000"/>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2"/>
          <p:cNvSpPr>
            <a:spLocks noChangeArrowheads="1"/>
          </p:cNvSpPr>
          <p:nvPr/>
        </p:nvSpPr>
        <p:spPr bwMode="auto">
          <a:xfrm>
            <a:off x="4681122" y="5760720"/>
            <a:ext cx="1567278" cy="286916"/>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13"/>
          <p:cNvSpPr>
            <a:spLocks noChangeArrowheads="1"/>
          </p:cNvSpPr>
          <p:nvPr/>
        </p:nvSpPr>
        <p:spPr bwMode="auto">
          <a:xfrm>
            <a:off x="5422392" y="4998720"/>
            <a:ext cx="73152" cy="54864"/>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665548" y="5680055"/>
            <a:ext cx="320922"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25" name="TextBox 24"/>
          <p:cNvSpPr txBox="1"/>
          <p:nvPr/>
        </p:nvSpPr>
        <p:spPr>
          <a:xfrm>
            <a:off x="2685220" y="5680055"/>
            <a:ext cx="338554"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b</a:t>
            </a:r>
            <a:endParaRPr lang="en-US" sz="2400" dirty="0">
              <a:latin typeface="Times New Roman" pitchFamily="18" charset="0"/>
              <a:cs typeface="Times New Roman" pitchFamily="18" charset="0"/>
            </a:endParaRPr>
          </a:p>
        </p:txBody>
      </p:sp>
      <p:sp>
        <p:nvSpPr>
          <p:cNvPr id="26" name="TextBox 25"/>
          <p:cNvSpPr txBox="1"/>
          <p:nvPr/>
        </p:nvSpPr>
        <p:spPr>
          <a:xfrm>
            <a:off x="4666420" y="5680055"/>
            <a:ext cx="320922"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c</a:t>
            </a:r>
            <a:endParaRPr lang="en-US" sz="2400" dirty="0">
              <a:latin typeface="Times New Roman" pitchFamily="18" charset="0"/>
              <a:cs typeface="Times New Roman" pitchFamily="18" charset="0"/>
            </a:endParaRPr>
          </a:p>
        </p:txBody>
      </p:sp>
      <p:cxnSp>
        <p:nvCxnSpPr>
          <p:cNvPr id="27" name="AutoShape 15"/>
          <p:cNvCxnSpPr>
            <a:cxnSpLocks noChangeShapeType="1"/>
          </p:cNvCxnSpPr>
          <p:nvPr/>
        </p:nvCxnSpPr>
        <p:spPr bwMode="auto">
          <a:xfrm>
            <a:off x="6814722" y="5750062"/>
            <a:ext cx="484632" cy="1270"/>
          </a:xfrm>
          <a:prstGeom prst="bentConnector3">
            <a:avLst>
              <a:gd name="adj1" fmla="val 49866"/>
            </a:avLst>
          </a:prstGeom>
          <a:noFill/>
          <a:ln w="19050">
            <a:solidFill>
              <a:srgbClr val="000000"/>
            </a:solidFill>
            <a:miter lim="800000"/>
            <a:headEnd/>
            <a:tailEnd/>
          </a:ln>
        </p:spPr>
      </p:cxnSp>
      <p:sp>
        <p:nvSpPr>
          <p:cNvPr id="28" name="AutoShape 16"/>
          <p:cNvSpPr>
            <a:spLocks noChangeArrowheads="1"/>
          </p:cNvSpPr>
          <p:nvPr/>
        </p:nvSpPr>
        <p:spPr bwMode="auto">
          <a:xfrm>
            <a:off x="7387746" y="5266944"/>
            <a:ext cx="402336" cy="542544"/>
          </a:xfrm>
          <a:prstGeom prst="triangle">
            <a:avLst>
              <a:gd name="adj" fmla="val 50000"/>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814722" y="5760720"/>
            <a:ext cx="1567278" cy="286916"/>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18"/>
          <p:cNvSpPr>
            <a:spLocks noChangeArrowheads="1"/>
          </p:cNvSpPr>
          <p:nvPr/>
        </p:nvSpPr>
        <p:spPr bwMode="auto">
          <a:xfrm>
            <a:off x="7552338" y="5047488"/>
            <a:ext cx="73152" cy="54864"/>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31" name="AutoShape 19"/>
          <p:cNvCxnSpPr>
            <a:cxnSpLocks noChangeShapeType="1"/>
          </p:cNvCxnSpPr>
          <p:nvPr/>
        </p:nvCxnSpPr>
        <p:spPr bwMode="auto">
          <a:xfrm flipV="1">
            <a:off x="7588914" y="5103866"/>
            <a:ext cx="0" cy="219456"/>
          </a:xfrm>
          <a:prstGeom prst="straightConnector1">
            <a:avLst/>
          </a:prstGeom>
          <a:noFill/>
          <a:ln w="31750">
            <a:solidFill>
              <a:srgbClr val="FFC000"/>
            </a:solidFill>
            <a:round/>
            <a:headEnd/>
            <a:tailEnd/>
          </a:ln>
        </p:spPr>
      </p:cxnSp>
      <p:cxnSp>
        <p:nvCxnSpPr>
          <p:cNvPr id="32" name="AutoShape 20"/>
          <p:cNvCxnSpPr>
            <a:cxnSpLocks noChangeShapeType="1"/>
          </p:cNvCxnSpPr>
          <p:nvPr/>
        </p:nvCxnSpPr>
        <p:spPr bwMode="auto">
          <a:xfrm>
            <a:off x="7881590" y="5750062"/>
            <a:ext cx="493776" cy="1270"/>
          </a:xfrm>
          <a:prstGeom prst="bentConnector3">
            <a:avLst>
              <a:gd name="adj1" fmla="val 49866"/>
            </a:avLst>
          </a:prstGeom>
          <a:noFill/>
          <a:ln w="19050">
            <a:solidFill>
              <a:srgbClr val="000000"/>
            </a:solidFill>
            <a:miter lim="800000"/>
            <a:headEnd/>
            <a:tailEnd/>
          </a:ln>
        </p:spPr>
      </p:cxnSp>
      <p:sp>
        <p:nvSpPr>
          <p:cNvPr id="33" name="Right Triangle 32"/>
          <p:cNvSpPr>
            <a:spLocks noChangeAspect="1"/>
          </p:cNvSpPr>
          <p:nvPr/>
        </p:nvSpPr>
        <p:spPr>
          <a:xfrm rot="5400000">
            <a:off x="7259730" y="5797296"/>
            <a:ext cx="182880" cy="914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p:cNvSpPr>
            <a:spLocks/>
          </p:cNvSpPr>
          <p:nvPr/>
        </p:nvSpPr>
        <p:spPr>
          <a:xfrm rot="10800000">
            <a:off x="7771794" y="5742432"/>
            <a:ext cx="109728" cy="1828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800020" y="5692247"/>
            <a:ext cx="338554"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d</a:t>
            </a:r>
            <a:endParaRPr lang="en-US" sz="2400" dirty="0">
              <a:latin typeface="Times New Roman" pitchFamily="18" charset="0"/>
              <a:cs typeface="Times New Roman" pitchFamily="18" charset="0"/>
            </a:endParaRPr>
          </a:p>
        </p:txBody>
      </p:sp>
      <p:pic>
        <p:nvPicPr>
          <p:cNvPr id="119809" name="Picture 5" descr="image001"/>
          <p:cNvPicPr>
            <a:picLocks noChangeAspect="1" noChangeArrowheads="1"/>
          </p:cNvPicPr>
          <p:nvPr/>
        </p:nvPicPr>
        <p:blipFill>
          <a:blip r:embed="rId3" cstate="print"/>
          <a:srcRect/>
          <a:stretch>
            <a:fillRect/>
          </a:stretch>
        </p:blipFill>
        <p:spPr bwMode="auto">
          <a:xfrm>
            <a:off x="4190999" y="1295400"/>
            <a:ext cx="2323835" cy="2362200"/>
          </a:xfrm>
          <a:prstGeom prst="rect">
            <a:avLst/>
          </a:prstGeom>
          <a:noFill/>
          <a:ln w="9525">
            <a:noFill/>
            <a:miter lim="800000"/>
            <a:headEnd/>
            <a:tailEnd/>
          </a:ln>
        </p:spPr>
      </p:pic>
      <p:grpSp>
        <p:nvGrpSpPr>
          <p:cNvPr id="42" name="Group 41"/>
          <p:cNvGrpSpPr/>
          <p:nvPr/>
        </p:nvGrpSpPr>
        <p:grpSpPr>
          <a:xfrm>
            <a:off x="4724400" y="1463040"/>
            <a:ext cx="304800" cy="381000"/>
            <a:chOff x="4724400" y="1447800"/>
            <a:chExt cx="304800" cy="381000"/>
          </a:xfrm>
        </p:grpSpPr>
        <p:cxnSp>
          <p:nvCxnSpPr>
            <p:cNvPr id="37" name="Straight Connector 36"/>
            <p:cNvCxnSpPr/>
            <p:nvPr/>
          </p:nvCxnSpPr>
          <p:spPr>
            <a:xfrm flipH="1">
              <a:off x="4724400" y="1447800"/>
              <a:ext cx="304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724400" y="1828800"/>
              <a:ext cx="304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876800" y="1447800"/>
              <a:ext cx="0" cy="3657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rot="16200000">
            <a:off x="4094740" y="1503940"/>
            <a:ext cx="889987" cy="369332"/>
          </a:xfrm>
          <a:prstGeom prst="rect">
            <a:avLst/>
          </a:prstGeom>
          <a:noFill/>
        </p:spPr>
        <p:txBody>
          <a:bodyPr wrap="none" rtlCol="0">
            <a:spAutoFit/>
          </a:bodyPr>
          <a:lstStyle/>
          <a:p>
            <a:r>
              <a:rPr lang="en-US" dirty="0" smtClean="0">
                <a:solidFill>
                  <a:srgbClr val="FFFF00"/>
                </a:solidFill>
              </a:rPr>
              <a:t>500nm</a:t>
            </a:r>
            <a:endParaRPr lang="en-US" dirty="0">
              <a:solidFill>
                <a:srgbClr val="FFFF00"/>
              </a:solidFill>
            </a:endParaRPr>
          </a:p>
        </p:txBody>
      </p:sp>
      <p:grpSp>
        <p:nvGrpSpPr>
          <p:cNvPr id="47" name="Group 46"/>
          <p:cNvGrpSpPr>
            <a:grpSpLocks noChangeAspect="1"/>
          </p:cNvGrpSpPr>
          <p:nvPr/>
        </p:nvGrpSpPr>
        <p:grpSpPr>
          <a:xfrm>
            <a:off x="6733623" y="1314451"/>
            <a:ext cx="2115473" cy="2346722"/>
            <a:chOff x="6733623" y="1314452"/>
            <a:chExt cx="1410315" cy="1564481"/>
          </a:xfrm>
        </p:grpSpPr>
        <p:pic>
          <p:nvPicPr>
            <p:cNvPr id="43" name="Picture 3"/>
            <p:cNvPicPr>
              <a:picLocks noChangeAspect="1" noChangeArrowheads="1"/>
            </p:cNvPicPr>
            <p:nvPr/>
          </p:nvPicPr>
          <p:blipFill>
            <a:blip r:embed="rId4" cstate="print"/>
            <a:srcRect/>
            <a:stretch>
              <a:fillRect/>
            </a:stretch>
          </p:blipFill>
          <p:spPr bwMode="auto">
            <a:xfrm>
              <a:off x="6733623" y="1314452"/>
              <a:ext cx="1410315" cy="1564481"/>
            </a:xfrm>
            <a:prstGeom prst="rect">
              <a:avLst/>
            </a:prstGeom>
            <a:noFill/>
            <a:ln w="25400">
              <a:noFill/>
              <a:miter lim="800000"/>
              <a:headEnd/>
              <a:tailEnd/>
            </a:ln>
          </p:spPr>
        </p:pic>
        <p:cxnSp>
          <p:nvCxnSpPr>
            <p:cNvPr id="44" name="Straight Arrow Connector 43"/>
            <p:cNvCxnSpPr/>
            <p:nvPr/>
          </p:nvCxnSpPr>
          <p:spPr>
            <a:xfrm>
              <a:off x="6934200" y="1600200"/>
              <a:ext cx="368710" cy="0"/>
            </a:xfrm>
            <a:prstGeom prst="straightConnector1">
              <a:avLst/>
            </a:prstGeom>
            <a:noFill/>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412047" y="1600200"/>
              <a:ext cx="368710" cy="0"/>
            </a:xfrm>
            <a:prstGeom prst="straightConnector1">
              <a:avLst/>
            </a:prstGeom>
            <a:noFill/>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97300" y="1657350"/>
              <a:ext cx="576150" cy="369332"/>
            </a:xfrm>
            <a:prstGeom prst="rect">
              <a:avLst/>
            </a:prstGeom>
            <a:noFill/>
          </p:spPr>
          <p:txBody>
            <a:bodyPr wrap="none" rtlCol="0">
              <a:spAutoFit/>
            </a:bodyPr>
            <a:lstStyle/>
            <a:p>
              <a:r>
                <a:rPr lang="en-US" b="1" dirty="0" smtClean="0">
                  <a:solidFill>
                    <a:srgbClr val="FFFF00"/>
                  </a:solidFill>
                  <a:latin typeface="Times New Roman" pitchFamily="18" charset="0"/>
                  <a:cs typeface="Times New Roman" pitchFamily="18" charset="0"/>
                </a:rPr>
                <a:t>15 nm</a:t>
              </a:r>
              <a:endParaRPr lang="en-US" b="1" dirty="0">
                <a:solidFill>
                  <a:srgbClr val="FFFF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9755869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285750" y="636588"/>
            <a:ext cx="8570913" cy="5583237"/>
          </a:xfrm>
          <a:prstGeom prst="rect">
            <a:avLst/>
          </a:prstGeom>
          <a:noFill/>
          <a:ln w="9525">
            <a:noFill/>
            <a:miter lim="800000"/>
            <a:headEnd/>
            <a:tailEnd/>
          </a:ln>
        </p:spPr>
      </p:pic>
      <p:sp>
        <p:nvSpPr>
          <p:cNvPr id="3" name="TextBox 2"/>
          <p:cNvSpPr txBox="1"/>
          <p:nvPr/>
        </p:nvSpPr>
        <p:spPr>
          <a:xfrm>
            <a:off x="381000" y="228600"/>
            <a:ext cx="8468985" cy="369332"/>
          </a:xfrm>
          <a:prstGeom prst="rect">
            <a:avLst/>
          </a:prstGeom>
          <a:noFill/>
        </p:spPr>
        <p:txBody>
          <a:bodyPr wrap="none" rtlCol="0">
            <a:spAutoFit/>
          </a:bodyPr>
          <a:lstStyle/>
          <a:p>
            <a:r>
              <a:rPr lang="en-US" dirty="0" smtClean="0">
                <a:solidFill>
                  <a:srgbClr val="FF0000"/>
                </a:solidFill>
              </a:rPr>
              <a:t>Our method processes the entire wafer of tips (388 for a 4” wafer) simultaneously</a:t>
            </a:r>
            <a:endParaRPr lang="en-US" dirty="0">
              <a:solidFill>
                <a:srgbClr val="FF0000"/>
              </a:solidFill>
            </a:endParaRPr>
          </a:p>
        </p:txBody>
      </p:sp>
    </p:spTree>
    <p:extLst>
      <p:ext uri="{BB962C8B-B14F-4D97-AF65-F5344CB8AC3E}">
        <p14:creationId xmlns:p14="http://schemas.microsoft.com/office/powerpoint/2010/main" val="5127300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416675"/>
            <a:ext cx="2133600" cy="365125"/>
          </a:xfrm>
        </p:spPr>
        <p:txBody>
          <a:bodyPr/>
          <a:lstStyle/>
          <a:p>
            <a:pPr>
              <a:defRPr/>
            </a:pPr>
            <a:fld id="{49DCF260-FA07-4D9B-9464-DEE103458D08}" type="slidenum">
              <a:rPr lang="en-US" smtClean="0"/>
              <a:pPr>
                <a:defRPr/>
              </a:pPr>
              <a:t>59</a:t>
            </a:fld>
            <a:endParaRPr lang="en-US"/>
          </a:p>
        </p:txBody>
      </p:sp>
      <p:pic>
        <p:nvPicPr>
          <p:cNvPr id="4" name="Picture 3" descr="C:\Users\Ripon\Desktop\11_June_2015\rm_22new2.jpg"/>
          <p:cNvPicPr>
            <a:picLocks noChangeAspect="1" noChangeArrowheads="1"/>
          </p:cNvPicPr>
          <p:nvPr/>
        </p:nvPicPr>
        <p:blipFill>
          <a:blip r:embed="rId3" cstate="print"/>
          <a:srcRect l="-1449" t="5314" r="33333" b="50242"/>
          <a:stretch>
            <a:fillRect/>
          </a:stretch>
        </p:blipFill>
        <p:spPr bwMode="auto">
          <a:xfrm>
            <a:off x="5014216" y="4720515"/>
            <a:ext cx="3898957" cy="1908000"/>
          </a:xfrm>
          <a:prstGeom prst="rect">
            <a:avLst/>
          </a:prstGeom>
          <a:noFill/>
        </p:spPr>
      </p:pic>
      <p:pic>
        <p:nvPicPr>
          <p:cNvPr id="5" name="Picture 5" descr="C:\Users\Ripon\Desktop\11_June_2015\rm_23.jpg"/>
          <p:cNvPicPr>
            <a:picLocks noChangeAspect="1" noChangeArrowheads="1"/>
          </p:cNvPicPr>
          <p:nvPr/>
        </p:nvPicPr>
        <p:blipFill>
          <a:blip r:embed="rId4" cstate="print"/>
          <a:srcRect l="-1448" t="5503" r="29837" b="48639"/>
          <a:stretch>
            <a:fillRect/>
          </a:stretch>
        </p:blipFill>
        <p:spPr bwMode="auto">
          <a:xfrm>
            <a:off x="5017693" y="2755055"/>
            <a:ext cx="3897707" cy="1872000"/>
          </a:xfrm>
          <a:prstGeom prst="rect">
            <a:avLst/>
          </a:prstGeom>
          <a:noFill/>
        </p:spPr>
      </p:pic>
      <p:pic>
        <p:nvPicPr>
          <p:cNvPr id="6" name="Picture 3" descr="C:\Users\Ripon\Desktop\11_June_2015\rm_a1.jpg"/>
          <p:cNvPicPr>
            <a:picLocks noChangeAspect="1" noChangeArrowheads="1"/>
          </p:cNvPicPr>
          <p:nvPr/>
        </p:nvPicPr>
        <p:blipFill>
          <a:blip r:embed="rId5" cstate="print"/>
          <a:srcRect t="5926" r="35556" b="49630"/>
          <a:stretch>
            <a:fillRect/>
          </a:stretch>
        </p:blipFill>
        <p:spPr bwMode="auto">
          <a:xfrm>
            <a:off x="5091666" y="669924"/>
            <a:ext cx="3823734" cy="1977793"/>
          </a:xfrm>
          <a:prstGeom prst="rect">
            <a:avLst/>
          </a:prstGeom>
          <a:noFill/>
        </p:spPr>
      </p:pic>
      <p:pic>
        <p:nvPicPr>
          <p:cNvPr id="7" name="Picture 3" descr="C:\Users\Ripon\Desktop\11_June_2015\rm_a1.jpg"/>
          <p:cNvPicPr>
            <a:picLocks noChangeAspect="1" noChangeArrowheads="1"/>
          </p:cNvPicPr>
          <p:nvPr/>
        </p:nvPicPr>
        <p:blipFill>
          <a:blip r:embed="rId5" cstate="print"/>
          <a:srcRect l="2222" t="54815" r="71111" b="9630"/>
          <a:stretch>
            <a:fillRect/>
          </a:stretch>
        </p:blipFill>
        <p:spPr bwMode="auto">
          <a:xfrm>
            <a:off x="2848200" y="774925"/>
            <a:ext cx="1876200" cy="1800000"/>
          </a:xfrm>
          <a:prstGeom prst="rect">
            <a:avLst/>
          </a:prstGeom>
          <a:noFill/>
        </p:spPr>
      </p:pic>
      <p:pic>
        <p:nvPicPr>
          <p:cNvPr id="8" name="Picture 5" descr="C:\Users\Ripon\Desktop\11_June_2015\rm_23.jpg"/>
          <p:cNvPicPr>
            <a:picLocks noChangeAspect="1" noChangeArrowheads="1"/>
          </p:cNvPicPr>
          <p:nvPr/>
        </p:nvPicPr>
        <p:blipFill>
          <a:blip r:embed="rId4" cstate="print"/>
          <a:srcRect l="1376" t="55030" r="71109" b="10118"/>
          <a:stretch>
            <a:fillRect/>
          </a:stretch>
        </p:blipFill>
        <p:spPr bwMode="auto">
          <a:xfrm>
            <a:off x="2801980" y="2828125"/>
            <a:ext cx="1922420" cy="1728000"/>
          </a:xfrm>
          <a:prstGeom prst="rect">
            <a:avLst/>
          </a:prstGeom>
          <a:noFill/>
        </p:spPr>
      </p:pic>
      <p:pic>
        <p:nvPicPr>
          <p:cNvPr id="9" name="Picture 3" descr="C:\Users\Ripon\Desktop\11_June_2015\rm_22new2.jpg"/>
          <p:cNvPicPr>
            <a:picLocks noChangeAspect="1" noChangeArrowheads="1"/>
          </p:cNvPicPr>
          <p:nvPr/>
        </p:nvPicPr>
        <p:blipFill>
          <a:blip r:embed="rId3" cstate="print"/>
          <a:srcRect l="1449" t="54106" r="71015" b="9179"/>
          <a:stretch>
            <a:fillRect/>
          </a:stretch>
        </p:blipFill>
        <p:spPr bwMode="auto">
          <a:xfrm>
            <a:off x="2817040" y="4737325"/>
            <a:ext cx="1907360" cy="1800000"/>
          </a:xfrm>
          <a:prstGeom prst="rect">
            <a:avLst/>
          </a:prstGeom>
          <a:noFill/>
        </p:spPr>
      </p:pic>
      <p:sp>
        <p:nvSpPr>
          <p:cNvPr id="15" name="TextBox 14"/>
          <p:cNvSpPr txBox="1"/>
          <p:nvPr/>
        </p:nvSpPr>
        <p:spPr>
          <a:xfrm>
            <a:off x="5875883" y="761115"/>
            <a:ext cx="1587871" cy="369332"/>
          </a:xfrm>
          <a:prstGeom prst="rect">
            <a:avLst/>
          </a:prstGeom>
          <a:noFill/>
        </p:spPr>
        <p:txBody>
          <a:bodyPr wrap="none" rtlCol="0">
            <a:spAutoFit/>
          </a:bodyPr>
          <a:lstStyle/>
          <a:p>
            <a:r>
              <a:rPr lang="en-CA" dirty="0" smtClean="0"/>
              <a:t>Depth: 390 nm</a:t>
            </a:r>
            <a:endParaRPr lang="en-CA" dirty="0"/>
          </a:p>
        </p:txBody>
      </p:sp>
      <p:sp>
        <p:nvSpPr>
          <p:cNvPr id="16" name="TextBox 15"/>
          <p:cNvSpPr txBox="1"/>
          <p:nvPr/>
        </p:nvSpPr>
        <p:spPr>
          <a:xfrm>
            <a:off x="5556956" y="2876653"/>
            <a:ext cx="894797" cy="369332"/>
          </a:xfrm>
          <a:prstGeom prst="rect">
            <a:avLst/>
          </a:prstGeom>
          <a:noFill/>
        </p:spPr>
        <p:txBody>
          <a:bodyPr wrap="none" rtlCol="0">
            <a:spAutoFit/>
          </a:bodyPr>
          <a:lstStyle/>
          <a:p>
            <a:r>
              <a:rPr lang="en-CA" dirty="0" smtClean="0"/>
              <a:t>425 nm</a:t>
            </a:r>
            <a:endParaRPr lang="en-CA" dirty="0"/>
          </a:p>
        </p:txBody>
      </p:sp>
      <p:sp>
        <p:nvSpPr>
          <p:cNvPr id="17" name="TextBox 16"/>
          <p:cNvSpPr txBox="1"/>
          <p:nvPr/>
        </p:nvSpPr>
        <p:spPr>
          <a:xfrm>
            <a:off x="6696593" y="4814705"/>
            <a:ext cx="894797" cy="369332"/>
          </a:xfrm>
          <a:prstGeom prst="rect">
            <a:avLst/>
          </a:prstGeom>
          <a:noFill/>
        </p:spPr>
        <p:txBody>
          <a:bodyPr wrap="none" rtlCol="0">
            <a:spAutoFit/>
          </a:bodyPr>
          <a:lstStyle/>
          <a:p>
            <a:r>
              <a:rPr lang="en-CA" dirty="0" smtClean="0"/>
              <a:t>440 nm</a:t>
            </a:r>
            <a:endParaRPr lang="en-CA" dirty="0"/>
          </a:p>
        </p:txBody>
      </p:sp>
      <p:cxnSp>
        <p:nvCxnSpPr>
          <p:cNvPr id="27" name="Straight Connector 26"/>
          <p:cNvCxnSpPr/>
          <p:nvPr/>
        </p:nvCxnSpPr>
        <p:spPr>
          <a:xfrm flipV="1">
            <a:off x="0" y="630237"/>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8371" name="Picture 3"/>
          <p:cNvPicPr>
            <a:picLocks noChangeAspect="1" noChangeArrowheads="1"/>
          </p:cNvPicPr>
          <p:nvPr/>
        </p:nvPicPr>
        <p:blipFill>
          <a:blip r:embed="rId6" cstate="print"/>
          <a:srcRect/>
          <a:stretch>
            <a:fillRect/>
          </a:stretch>
        </p:blipFill>
        <p:spPr bwMode="auto">
          <a:xfrm>
            <a:off x="228600" y="746125"/>
            <a:ext cx="2209800" cy="1892300"/>
          </a:xfrm>
          <a:prstGeom prst="rect">
            <a:avLst/>
          </a:prstGeom>
          <a:noFill/>
          <a:ln w="9525">
            <a:noFill/>
            <a:miter lim="800000"/>
            <a:headEnd/>
            <a:tailEnd/>
          </a:ln>
        </p:spPr>
      </p:pic>
      <p:pic>
        <p:nvPicPr>
          <p:cNvPr id="58372" name="Picture 4"/>
          <p:cNvPicPr>
            <a:picLocks noChangeAspect="1" noChangeArrowheads="1"/>
          </p:cNvPicPr>
          <p:nvPr/>
        </p:nvPicPr>
        <p:blipFill>
          <a:blip r:embed="rId7" cstate="print"/>
          <a:srcRect/>
          <a:stretch>
            <a:fillRect/>
          </a:stretch>
        </p:blipFill>
        <p:spPr bwMode="auto">
          <a:xfrm>
            <a:off x="228600" y="2803525"/>
            <a:ext cx="2209800" cy="1765300"/>
          </a:xfrm>
          <a:prstGeom prst="rect">
            <a:avLst/>
          </a:prstGeom>
          <a:noFill/>
          <a:ln w="9525">
            <a:noFill/>
            <a:miter lim="800000"/>
            <a:headEnd/>
            <a:tailEnd/>
          </a:ln>
        </p:spPr>
      </p:pic>
      <p:pic>
        <p:nvPicPr>
          <p:cNvPr id="32" name="Picture 8"/>
          <p:cNvPicPr>
            <a:picLocks noChangeAspect="1" noChangeArrowheads="1"/>
          </p:cNvPicPr>
          <p:nvPr/>
        </p:nvPicPr>
        <p:blipFill>
          <a:blip r:embed="rId8" cstate="print"/>
          <a:srcRect/>
          <a:stretch>
            <a:fillRect/>
          </a:stretch>
        </p:blipFill>
        <p:spPr bwMode="auto">
          <a:xfrm>
            <a:off x="228600" y="4784725"/>
            <a:ext cx="2286000" cy="1738360"/>
          </a:xfrm>
          <a:prstGeom prst="rect">
            <a:avLst/>
          </a:prstGeom>
          <a:noFill/>
          <a:ln w="9525">
            <a:noFill/>
            <a:miter lim="800000"/>
            <a:headEnd/>
            <a:tailEnd/>
          </a:ln>
        </p:spPr>
      </p:pic>
      <p:sp>
        <p:nvSpPr>
          <p:cNvPr id="33" name="TextBox 32"/>
          <p:cNvSpPr txBox="1"/>
          <p:nvPr/>
        </p:nvSpPr>
        <p:spPr>
          <a:xfrm>
            <a:off x="457200" y="147935"/>
            <a:ext cx="8229600" cy="461665"/>
          </a:xfrm>
          <a:prstGeom prst="rect">
            <a:avLst/>
          </a:prstGeom>
          <a:noFill/>
        </p:spPr>
        <p:txBody>
          <a:bodyPr wrap="square" rtlCol="0">
            <a:spAutoFit/>
          </a:bodyPr>
          <a:lstStyle/>
          <a:p>
            <a:r>
              <a:rPr lang="en-US" altLang="zh-CN" sz="2400" b="1" kern="0" dirty="0" smtClean="0">
                <a:solidFill>
                  <a:srgbClr val="0033CC"/>
                </a:solidFill>
                <a:latin typeface="Times New Roman" panose="02020603050405020304" pitchFamily="18" charset="0"/>
                <a:cs typeface="Times New Roman" panose="02020603050405020304" pitchFamily="18" charset="0"/>
                <a:sym typeface="微软雅黑" pitchFamily="34" charset="-122"/>
              </a:rPr>
              <a:t>Comparison of regular AFM tip and our high aspect ratio tip</a:t>
            </a:r>
          </a:p>
        </p:txBody>
      </p:sp>
      <p:sp>
        <p:nvSpPr>
          <p:cNvPr id="34" name="TextBox 33"/>
          <p:cNvSpPr txBox="1"/>
          <p:nvPr/>
        </p:nvSpPr>
        <p:spPr>
          <a:xfrm>
            <a:off x="304800" y="746125"/>
            <a:ext cx="1705916" cy="369332"/>
          </a:xfrm>
          <a:prstGeom prst="rect">
            <a:avLst/>
          </a:prstGeom>
          <a:noFill/>
        </p:spPr>
        <p:txBody>
          <a:bodyPr wrap="none" rtlCol="0">
            <a:spAutoFit/>
          </a:bodyPr>
          <a:lstStyle/>
          <a:p>
            <a:r>
              <a:rPr lang="en-US" altLang="zh-CN" b="1" kern="0" dirty="0" smtClean="0">
                <a:solidFill>
                  <a:srgbClr val="FFFF00"/>
                </a:solidFill>
                <a:latin typeface="+mj-ea"/>
                <a:sym typeface="微软雅黑" pitchFamily="34" charset="-122"/>
              </a:rPr>
              <a:t>Regular tip 1</a:t>
            </a:r>
            <a:endParaRPr lang="en-US" dirty="0">
              <a:solidFill>
                <a:srgbClr val="FFFF00"/>
              </a:solidFill>
            </a:endParaRPr>
          </a:p>
        </p:txBody>
      </p:sp>
      <p:sp>
        <p:nvSpPr>
          <p:cNvPr id="35" name="TextBox 34"/>
          <p:cNvSpPr txBox="1"/>
          <p:nvPr/>
        </p:nvSpPr>
        <p:spPr>
          <a:xfrm>
            <a:off x="257192" y="2803525"/>
            <a:ext cx="1705916" cy="369332"/>
          </a:xfrm>
          <a:prstGeom prst="rect">
            <a:avLst/>
          </a:prstGeom>
          <a:noFill/>
        </p:spPr>
        <p:txBody>
          <a:bodyPr wrap="none" rtlCol="0">
            <a:spAutoFit/>
          </a:bodyPr>
          <a:lstStyle/>
          <a:p>
            <a:r>
              <a:rPr lang="en-US" altLang="zh-CN" b="1" kern="0" dirty="0" smtClean="0">
                <a:solidFill>
                  <a:srgbClr val="FFFF00"/>
                </a:solidFill>
                <a:latin typeface="+mj-ea"/>
                <a:sym typeface="微软雅黑" pitchFamily="34" charset="-122"/>
              </a:rPr>
              <a:t>Regular tip 2</a:t>
            </a:r>
            <a:endParaRPr lang="en-US" dirty="0">
              <a:solidFill>
                <a:srgbClr val="FFFF00"/>
              </a:solidFill>
            </a:endParaRPr>
          </a:p>
        </p:txBody>
      </p:sp>
      <p:sp>
        <p:nvSpPr>
          <p:cNvPr id="36" name="TextBox 35"/>
          <p:cNvSpPr txBox="1"/>
          <p:nvPr/>
        </p:nvSpPr>
        <p:spPr>
          <a:xfrm>
            <a:off x="533400" y="6167993"/>
            <a:ext cx="1471878" cy="369332"/>
          </a:xfrm>
          <a:prstGeom prst="rect">
            <a:avLst/>
          </a:prstGeom>
          <a:noFill/>
        </p:spPr>
        <p:txBody>
          <a:bodyPr wrap="none" rtlCol="0">
            <a:spAutoFit/>
          </a:bodyPr>
          <a:lstStyle/>
          <a:p>
            <a:r>
              <a:rPr lang="en-US" altLang="zh-CN" b="1" kern="0" dirty="0" smtClean="0">
                <a:solidFill>
                  <a:srgbClr val="FFFF00"/>
                </a:solidFill>
                <a:latin typeface="+mj-ea"/>
                <a:sym typeface="微软雅黑" pitchFamily="34" charset="-122"/>
              </a:rPr>
              <a:t>Our HAR tip</a:t>
            </a:r>
            <a:endParaRPr lang="en-US" dirty="0">
              <a:solidFill>
                <a:srgbClr val="FFFF00"/>
              </a:solidFill>
            </a:endParaRPr>
          </a:p>
        </p:txBody>
      </p:sp>
    </p:spTree>
    <p:extLst>
      <p:ext uri="{BB962C8B-B14F-4D97-AF65-F5344CB8AC3E}">
        <p14:creationId xmlns:p14="http://schemas.microsoft.com/office/powerpoint/2010/main" val="3573740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2475" y="161925"/>
            <a:ext cx="4987925" cy="523875"/>
          </a:xfrm>
          <a:prstGeom prst="rect">
            <a:avLst/>
          </a:prstGeom>
        </p:spPr>
        <p:txBody>
          <a:bodyPr wrap="none">
            <a:spAutoFit/>
          </a:bodyPr>
          <a:lstStyle/>
          <a:p>
            <a:pPr>
              <a:defRPr/>
            </a:pPr>
            <a:r>
              <a:rPr lang="en-US" altLang="zh-CN" sz="2800" dirty="0">
                <a:solidFill>
                  <a:srgbClr val="0033CC"/>
                </a:solidFill>
                <a:latin typeface="+mn-lt"/>
              </a:rPr>
              <a:t>Electron beam lithography: resist</a:t>
            </a:r>
            <a:endParaRPr lang="en-US" sz="2800" dirty="0">
              <a:solidFill>
                <a:srgbClr val="0033CC"/>
              </a:solidFill>
              <a:latin typeface="+mn-lt"/>
            </a:endParaRP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8196" name="Picture 2"/>
          <p:cNvPicPr>
            <a:picLocks noChangeAspect="1" noChangeArrowheads="1"/>
          </p:cNvPicPr>
          <p:nvPr/>
        </p:nvPicPr>
        <p:blipFill>
          <a:blip r:embed="rId2" cstate="print"/>
          <a:srcRect/>
          <a:stretch>
            <a:fillRect/>
          </a:stretch>
        </p:blipFill>
        <p:spPr bwMode="auto">
          <a:xfrm>
            <a:off x="1524000" y="838200"/>
            <a:ext cx="6427788" cy="2601913"/>
          </a:xfrm>
          <a:prstGeom prst="rect">
            <a:avLst/>
          </a:prstGeom>
          <a:noFill/>
          <a:ln w="9525">
            <a:noFill/>
            <a:miter lim="800000"/>
            <a:headEnd/>
            <a:tailEnd/>
          </a:ln>
        </p:spPr>
      </p:pic>
      <p:sp>
        <p:nvSpPr>
          <p:cNvPr id="8" name="TextBox 7"/>
          <p:cNvSpPr txBox="1"/>
          <p:nvPr/>
        </p:nvSpPr>
        <p:spPr>
          <a:xfrm>
            <a:off x="1295400" y="3962400"/>
            <a:ext cx="6477000" cy="1323975"/>
          </a:xfrm>
          <a:prstGeom prst="rect">
            <a:avLst/>
          </a:prstGeom>
          <a:noFill/>
        </p:spPr>
        <p:txBody>
          <a:bodyPr>
            <a:spAutoFit/>
          </a:bodyPr>
          <a:lstStyle/>
          <a:p>
            <a:pPr>
              <a:defRPr/>
            </a:pPr>
            <a:r>
              <a:rPr lang="en-US" sz="2000" dirty="0">
                <a:solidFill>
                  <a:srgbClr val="0033CC"/>
                </a:solidFill>
                <a:latin typeface="+mn-lt"/>
              </a:rPr>
              <a:t>PMMA (Poly(methyl </a:t>
            </a:r>
            <a:r>
              <a:rPr lang="en-US" sz="2000" dirty="0" err="1">
                <a:solidFill>
                  <a:srgbClr val="0033CC"/>
                </a:solidFill>
                <a:latin typeface="+mn-lt"/>
              </a:rPr>
              <a:t>methacrylate</a:t>
            </a:r>
            <a:r>
              <a:rPr lang="en-US" sz="2000" dirty="0">
                <a:solidFill>
                  <a:srgbClr val="0033CC"/>
                </a:solidFill>
                <a:latin typeface="+mn-lt"/>
              </a:rPr>
              <a:t>)) is the “standard” resist.</a:t>
            </a:r>
          </a:p>
          <a:p>
            <a:pPr marL="228600" indent="-228600">
              <a:buFont typeface="Arial" pitchFamily="34" charset="0"/>
              <a:buChar char="•"/>
              <a:defRPr/>
            </a:pPr>
            <a:r>
              <a:rPr lang="en-US" sz="2000" dirty="0">
                <a:solidFill>
                  <a:srgbClr val="0033CC"/>
                </a:solidFill>
                <a:latin typeface="+mn-lt"/>
              </a:rPr>
              <a:t>Positive </a:t>
            </a:r>
            <a:r>
              <a:rPr lang="en-US" sz="2000" dirty="0" smtClean="0">
                <a:solidFill>
                  <a:srgbClr val="0033CC"/>
                </a:solidFill>
                <a:latin typeface="+mn-lt"/>
              </a:rPr>
              <a:t>tone, simple, cheap.</a:t>
            </a:r>
            <a:endParaRPr lang="en-US" sz="2000" dirty="0">
              <a:solidFill>
                <a:srgbClr val="0033CC"/>
              </a:solidFill>
              <a:latin typeface="+mn-lt"/>
            </a:endParaRPr>
          </a:p>
          <a:p>
            <a:pPr marL="228600" indent="-228600">
              <a:buFont typeface="Arial" pitchFamily="34" charset="0"/>
              <a:buChar char="•"/>
              <a:defRPr/>
            </a:pPr>
            <a:r>
              <a:rPr lang="en-US" sz="2000" dirty="0">
                <a:solidFill>
                  <a:srgbClr val="0033CC"/>
                </a:solidFill>
                <a:latin typeface="+mn-lt"/>
              </a:rPr>
              <a:t>High resolution (sub-20nm).</a:t>
            </a:r>
          </a:p>
          <a:p>
            <a:pPr marL="228600" indent="-228600">
              <a:buFont typeface="Arial" pitchFamily="34" charset="0"/>
              <a:buChar char="•"/>
              <a:defRPr/>
            </a:pPr>
            <a:r>
              <a:rPr lang="en-US" sz="2000" dirty="0">
                <a:solidFill>
                  <a:srgbClr val="0033CC"/>
                </a:solidFill>
                <a:latin typeface="+mn-lt"/>
              </a:rPr>
              <a:t>Low sensitivity (~300µC/cm</a:t>
            </a:r>
            <a:r>
              <a:rPr lang="en-US" sz="2000" baseline="30000" dirty="0">
                <a:solidFill>
                  <a:srgbClr val="0033CC"/>
                </a:solidFill>
                <a:latin typeface="+mn-lt"/>
              </a:rPr>
              <a:t>2</a:t>
            </a:r>
            <a:r>
              <a:rPr lang="en-US" sz="2000" dirty="0">
                <a:solidFill>
                  <a:srgbClr val="0033CC"/>
                </a:solidFill>
                <a:latin typeface="+mn-lt"/>
              </a:rPr>
              <a:t>), slow writing.</a:t>
            </a:r>
          </a:p>
        </p:txBody>
      </p:sp>
      <p:sp>
        <p:nvSpPr>
          <p:cNvPr id="7" name="Slide Number Placeholder 2"/>
          <p:cNvSpPr>
            <a:spLocks noGrp="1"/>
          </p:cNvSpPr>
          <p:nvPr>
            <p:ph type="sldNum" sz="quarter" idx="12"/>
          </p:nvPr>
        </p:nvSpPr>
        <p:spPr/>
        <p:txBody>
          <a:bodyPr/>
          <a:lstStyle/>
          <a:p>
            <a:pPr>
              <a:defRPr/>
            </a:pPr>
            <a:fld id="{03A2DF74-83F2-4E8E-9DE0-0E6A5F019EE7}"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7553F74-A7A9-49F0-A564-22C3DDBC0A5B}" type="slidenum">
              <a:rPr lang="en-US" smtClean="0"/>
              <a:pPr>
                <a:defRPr/>
              </a:pPr>
              <a:t>60</a:t>
            </a:fld>
            <a:endParaRPr lang="en-US"/>
          </a:p>
        </p:txBody>
      </p:sp>
      <p:pic>
        <p:nvPicPr>
          <p:cNvPr id="6"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
            <a:ext cx="9064592" cy="4643406"/>
          </a:xfrm>
          <a:prstGeom prst="rect">
            <a:avLst/>
          </a:prstGeom>
        </p:spPr>
      </p:pic>
      <p:sp>
        <p:nvSpPr>
          <p:cNvPr id="8" name="矩形 4"/>
          <p:cNvSpPr/>
          <p:nvPr/>
        </p:nvSpPr>
        <p:spPr>
          <a:xfrm>
            <a:off x="265743" y="328581"/>
            <a:ext cx="8533105" cy="1354217"/>
          </a:xfrm>
          <a:prstGeom prst="rect">
            <a:avLst/>
          </a:prstGeom>
          <a:noFill/>
        </p:spPr>
        <p:txBody>
          <a:bodyPr wrap="none" lIns="91440" tIns="45720" rIns="91440" bIns="45720">
            <a:spAutoFit/>
          </a:bodyPr>
          <a:lstStyle/>
          <a:p>
            <a:pPr algn="ctr"/>
            <a:r>
              <a:rPr lang="zh-CN" altLang="en-US" sz="54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杭州探真纳米科技有限公司</a:t>
            </a:r>
            <a:endParaRPr lang="en-US" altLang="zh-CN" sz="54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endParaRPr>
          </a:p>
          <a:p>
            <a:pPr algn="ctr"/>
            <a:r>
              <a:rPr lang="en-US" altLang="zh-CN" sz="2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Hangzhou </a:t>
            </a:r>
            <a:r>
              <a:rPr lang="en-US" altLang="zh-CN" sz="28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Tanzhen</a:t>
            </a:r>
            <a:r>
              <a:rPr lang="en-US" altLang="zh-CN" sz="2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 </a:t>
            </a:r>
            <a:r>
              <a:rPr lang="en-US" altLang="zh-CN" sz="28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Nanotech. Co., Ltd.</a:t>
            </a:r>
            <a:endParaRPr lang="zh-CN" altLang="en-US" sz="28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grpSp>
        <p:nvGrpSpPr>
          <p:cNvPr id="12" name="Group 11"/>
          <p:cNvGrpSpPr/>
          <p:nvPr/>
        </p:nvGrpSpPr>
        <p:grpSpPr>
          <a:xfrm>
            <a:off x="512971" y="3429000"/>
            <a:ext cx="7945229" cy="2624973"/>
            <a:chOff x="2925420" y="2099427"/>
            <a:chExt cx="5400809" cy="1255791"/>
          </a:xfrm>
        </p:grpSpPr>
        <p:pic>
          <p:nvPicPr>
            <p:cNvPr id="9" name="Picture 8"/>
            <p:cNvPicPr>
              <a:picLocks noChangeAspect="1"/>
            </p:cNvPicPr>
            <p:nvPr/>
          </p:nvPicPr>
          <p:blipFill>
            <a:blip r:embed="rId3">
              <a:lum bright="-5000"/>
            </a:blip>
            <a:stretch>
              <a:fillRect/>
            </a:stretch>
          </p:blipFill>
          <p:spPr>
            <a:xfrm>
              <a:off x="2925420" y="2099428"/>
              <a:ext cx="1706983" cy="1255790"/>
            </a:xfrm>
            <a:prstGeom prst="rect">
              <a:avLst/>
            </a:prstGeom>
          </p:spPr>
        </p:pic>
        <p:pic>
          <p:nvPicPr>
            <p:cNvPr id="10" name="Picture 9"/>
            <p:cNvPicPr/>
            <p:nvPr/>
          </p:nvPicPr>
          <p:blipFill>
            <a:blip r:embed="rId4" cstate="print">
              <a:lum bright="30000"/>
              <a:extLst>
                <a:ext uri="{BEBA8EAE-BF5A-486C-A8C5-ECC9F3942E4B}">
                  <a14:imgProps xmlns:a14="http://schemas.microsoft.com/office/drawing/2010/main">
                    <a14:imgLayer r:embed="rId5">
                      <a14:imgEffect>
                        <a14:brightnessContrast bright="29000"/>
                      </a14:imgEffect>
                    </a14:imgLayer>
                  </a14:imgProps>
                </a:ext>
                <a:ext uri="{28A0092B-C50C-407E-A947-70E740481C1C}">
                  <a14:useLocalDpi xmlns:a14="http://schemas.microsoft.com/office/drawing/2010/main" val="0"/>
                </a:ext>
              </a:extLst>
            </a:blip>
            <a:stretch>
              <a:fillRect/>
            </a:stretch>
          </p:blipFill>
          <p:spPr>
            <a:xfrm>
              <a:off x="6617342" y="2121983"/>
              <a:ext cx="1708887" cy="1233235"/>
            </a:xfrm>
            <a:prstGeom prst="rect">
              <a:avLst/>
            </a:prstGeom>
          </p:spPr>
        </p:pic>
        <p:pic>
          <p:nvPicPr>
            <p:cNvPr id="11" name="Picture 10"/>
            <p:cNvPicPr>
              <a:picLocks noChangeAspect="1"/>
            </p:cNvPicPr>
            <p:nvPr/>
          </p:nvPicPr>
          <p:blipFill>
            <a:blip r:embed="rId6"/>
            <a:stretch>
              <a:fillRect/>
            </a:stretch>
          </p:blipFill>
          <p:spPr>
            <a:xfrm rot="10800000">
              <a:off x="4898410" y="2099427"/>
              <a:ext cx="1452924" cy="1255789"/>
            </a:xfrm>
            <a:prstGeom prst="rect">
              <a:avLst/>
            </a:prstGeom>
          </p:spPr>
        </p:pic>
      </p:grpSp>
    </p:spTree>
    <p:extLst>
      <p:ext uri="{BB962C8B-B14F-4D97-AF65-F5344CB8AC3E}">
        <p14:creationId xmlns:p14="http://schemas.microsoft.com/office/powerpoint/2010/main" val="28329331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33C4560-25AF-446A-AB0C-9A8D3D21C9A3}" type="slidenum">
              <a:rPr lang="en-US" smtClean="0"/>
              <a:pPr>
                <a:defRPr/>
              </a:pPr>
              <a:t>61</a:t>
            </a:fld>
            <a:endParaRPr lang="en-US"/>
          </a:p>
        </p:txBody>
      </p:sp>
      <p:sp>
        <p:nvSpPr>
          <p:cNvPr id="4" name="TextBox 3"/>
          <p:cNvSpPr txBox="1"/>
          <p:nvPr/>
        </p:nvSpPr>
        <p:spPr>
          <a:xfrm>
            <a:off x="2133600" y="6125517"/>
            <a:ext cx="4591129" cy="461665"/>
          </a:xfrm>
          <a:prstGeom prst="rect">
            <a:avLst/>
          </a:prstGeom>
          <a:noFill/>
        </p:spPr>
        <p:txBody>
          <a:bodyPr wrap="none" rtlCol="0">
            <a:spAutoFit/>
          </a:bodyPr>
          <a:lstStyle/>
          <a:p>
            <a:r>
              <a:rPr lang="en-US" sz="2400" dirty="0" smtClean="0"/>
              <a:t>Waterloo Nanofabrication Group</a:t>
            </a:r>
            <a:endParaRPr lang="en-US" sz="2400" dirty="0"/>
          </a:p>
        </p:txBody>
      </p:sp>
      <p:pic>
        <p:nvPicPr>
          <p:cNvPr id="5" name="Picture 4"/>
          <p:cNvPicPr>
            <a:picLocks noChangeAspect="1"/>
          </p:cNvPicPr>
          <p:nvPr/>
        </p:nvPicPr>
        <p:blipFill>
          <a:blip r:embed="rId2"/>
          <a:stretch>
            <a:fillRect/>
          </a:stretch>
        </p:blipFill>
        <p:spPr>
          <a:xfrm>
            <a:off x="1066800" y="228600"/>
            <a:ext cx="6857999" cy="587828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2" cstate="print"/>
          <a:srcRect/>
          <a:stretch>
            <a:fillRect/>
          </a:stretch>
        </p:blipFill>
        <p:spPr bwMode="auto">
          <a:xfrm>
            <a:off x="4681538" y="966788"/>
            <a:ext cx="4021137" cy="1158875"/>
          </a:xfrm>
          <a:prstGeom prst="rect">
            <a:avLst/>
          </a:prstGeom>
          <a:noFill/>
          <a:ln w="9525">
            <a:noFill/>
            <a:miter lim="800000"/>
            <a:headEnd/>
            <a:tailEnd/>
          </a:ln>
        </p:spPr>
      </p:pic>
      <p:sp>
        <p:nvSpPr>
          <p:cNvPr id="9219" name="TextBox 7"/>
          <p:cNvSpPr txBox="1">
            <a:spLocks noChangeArrowheads="1"/>
          </p:cNvSpPr>
          <p:nvPr/>
        </p:nvSpPr>
        <p:spPr bwMode="auto">
          <a:xfrm>
            <a:off x="223838" y="1200150"/>
            <a:ext cx="2089150" cy="708025"/>
          </a:xfrm>
          <a:prstGeom prst="rect">
            <a:avLst/>
          </a:prstGeom>
          <a:noFill/>
          <a:ln w="9525">
            <a:noFill/>
            <a:miter lim="800000"/>
            <a:headEnd/>
            <a:tailEnd/>
          </a:ln>
        </p:spPr>
        <p:txBody>
          <a:bodyPr>
            <a:spAutoFit/>
          </a:bodyPr>
          <a:lstStyle/>
          <a:p>
            <a:r>
              <a:rPr lang="en-US" sz="2000">
                <a:solidFill>
                  <a:srgbClr val="0033CC"/>
                </a:solidFill>
                <a:latin typeface="Times New Roman" pitchFamily="18" charset="0"/>
                <a:cs typeface="Times New Roman" pitchFamily="18" charset="0"/>
              </a:rPr>
              <a:t>Linear polystyrene</a:t>
            </a:r>
          </a:p>
        </p:txBody>
      </p:sp>
      <p:pic>
        <p:nvPicPr>
          <p:cNvPr id="9220" name="Picture 2"/>
          <p:cNvPicPr>
            <a:picLocks noChangeAspect="1" noChangeArrowheads="1"/>
          </p:cNvPicPr>
          <p:nvPr/>
        </p:nvPicPr>
        <p:blipFill>
          <a:blip r:embed="rId3" cstate="print"/>
          <a:srcRect/>
          <a:stretch>
            <a:fillRect/>
          </a:stretch>
        </p:blipFill>
        <p:spPr bwMode="auto">
          <a:xfrm>
            <a:off x="3205163" y="2400300"/>
            <a:ext cx="1835150" cy="2146300"/>
          </a:xfrm>
          <a:prstGeom prst="rect">
            <a:avLst/>
          </a:prstGeom>
          <a:noFill/>
          <a:ln w="9525">
            <a:noFill/>
            <a:miter lim="800000"/>
            <a:headEnd/>
            <a:tailEnd/>
          </a:ln>
        </p:spPr>
      </p:pic>
      <p:sp>
        <p:nvSpPr>
          <p:cNvPr id="9221" name="TextBox 9"/>
          <p:cNvSpPr txBox="1">
            <a:spLocks noChangeArrowheads="1"/>
          </p:cNvSpPr>
          <p:nvPr/>
        </p:nvSpPr>
        <p:spPr bwMode="auto">
          <a:xfrm>
            <a:off x="190500" y="2749550"/>
            <a:ext cx="3109913" cy="1016000"/>
          </a:xfrm>
          <a:prstGeom prst="rect">
            <a:avLst/>
          </a:prstGeom>
          <a:noFill/>
          <a:ln w="9525">
            <a:noFill/>
            <a:miter lim="800000"/>
            <a:headEnd/>
            <a:tailEnd/>
          </a:ln>
        </p:spPr>
        <p:txBody>
          <a:bodyPr>
            <a:spAutoFit/>
          </a:bodyPr>
          <a:lstStyle/>
          <a:p>
            <a:r>
              <a:rPr lang="en-US" sz="2000">
                <a:solidFill>
                  <a:srgbClr val="0033CC"/>
                </a:solidFill>
                <a:latin typeface="Times New Roman" pitchFamily="18" charset="0"/>
                <a:cs typeface="Times New Roman" pitchFamily="18" charset="0"/>
              </a:rPr>
              <a:t>Cross-linked by e-beam exposure, schematic and chemical structure</a:t>
            </a:r>
          </a:p>
        </p:txBody>
      </p:sp>
      <p:pic>
        <p:nvPicPr>
          <p:cNvPr id="9222" name="Picture 3"/>
          <p:cNvPicPr>
            <a:picLocks noChangeAspect="1" noChangeArrowheads="1"/>
          </p:cNvPicPr>
          <p:nvPr/>
        </p:nvPicPr>
        <p:blipFill>
          <a:blip r:embed="rId4" cstate="print"/>
          <a:srcRect/>
          <a:stretch>
            <a:fillRect/>
          </a:stretch>
        </p:blipFill>
        <p:spPr bwMode="auto">
          <a:xfrm>
            <a:off x="5416550" y="2397125"/>
            <a:ext cx="2676525" cy="2889250"/>
          </a:xfrm>
          <a:prstGeom prst="rect">
            <a:avLst/>
          </a:prstGeom>
          <a:noFill/>
          <a:ln w="9525">
            <a:noFill/>
            <a:miter lim="800000"/>
            <a:headEnd/>
            <a:tailEnd/>
          </a:ln>
        </p:spPr>
      </p:pic>
      <p:pic>
        <p:nvPicPr>
          <p:cNvPr id="9223" name="Picture 2"/>
          <p:cNvPicPr>
            <a:picLocks noChangeAspect="1" noChangeArrowheads="1"/>
          </p:cNvPicPr>
          <p:nvPr/>
        </p:nvPicPr>
        <p:blipFill>
          <a:blip r:embed="rId5" cstate="print"/>
          <a:srcRect/>
          <a:stretch>
            <a:fillRect/>
          </a:stretch>
        </p:blipFill>
        <p:spPr bwMode="auto">
          <a:xfrm>
            <a:off x="2106613" y="762000"/>
            <a:ext cx="2419350" cy="1638300"/>
          </a:xfrm>
          <a:prstGeom prst="rect">
            <a:avLst/>
          </a:prstGeom>
          <a:noFill/>
          <a:ln w="9525">
            <a:noFill/>
            <a:miter lim="800000"/>
            <a:headEnd/>
            <a:tailEnd/>
          </a:ln>
        </p:spPr>
      </p:pic>
      <p:sp>
        <p:nvSpPr>
          <p:cNvPr id="9224" name="TextBox 13"/>
          <p:cNvSpPr txBox="1">
            <a:spLocks noChangeArrowheads="1"/>
          </p:cNvSpPr>
          <p:nvPr/>
        </p:nvSpPr>
        <p:spPr bwMode="auto">
          <a:xfrm>
            <a:off x="354013" y="4562475"/>
            <a:ext cx="5891212" cy="1630363"/>
          </a:xfrm>
          <a:prstGeom prst="rect">
            <a:avLst/>
          </a:prstGeom>
          <a:noFill/>
          <a:ln w="19050">
            <a:solidFill>
              <a:srgbClr val="7030A0"/>
            </a:solidFill>
            <a:miter lim="800000"/>
            <a:headEnd/>
            <a:tailEnd/>
          </a:ln>
        </p:spPr>
        <p:txBody>
          <a:bodyPr>
            <a:spAutoFit/>
          </a:bodyPr>
          <a:lstStyle/>
          <a:p>
            <a:pPr marL="236538" indent="-236538">
              <a:spcAft>
                <a:spcPts val="600"/>
              </a:spcAft>
              <a:buFont typeface="Arial" charset="0"/>
              <a:buChar char="•"/>
            </a:pPr>
            <a:r>
              <a:rPr lang="en-US">
                <a:solidFill>
                  <a:srgbClr val="0033CC"/>
                </a:solidFill>
                <a:latin typeface="Times New Roman" pitchFamily="18" charset="0"/>
                <a:cs typeface="Times New Roman" pitchFamily="18" charset="0"/>
              </a:rPr>
              <a:t>Linear polystyrene (PS) can be dissolved by many common solvents: acetone, tetrahydrofuran, chlorobenzene, cyclo-hexane, xylene, anisole, and so on.</a:t>
            </a:r>
          </a:p>
          <a:p>
            <a:pPr marL="236538" indent="-236538">
              <a:spcAft>
                <a:spcPts val="600"/>
              </a:spcAft>
              <a:buFont typeface="Arial" charset="0"/>
              <a:buChar char="•"/>
            </a:pPr>
            <a:r>
              <a:rPr lang="en-US">
                <a:solidFill>
                  <a:srgbClr val="0033CC"/>
                </a:solidFill>
                <a:latin typeface="Times New Roman" pitchFamily="18" charset="0"/>
                <a:cs typeface="Times New Roman" pitchFamily="18" charset="0"/>
              </a:rPr>
              <a:t>Cross-linked PS is insoluble in those solvents.</a:t>
            </a:r>
          </a:p>
          <a:p>
            <a:pPr marL="236538" indent="-236538">
              <a:spcAft>
                <a:spcPts val="600"/>
              </a:spcAft>
              <a:buFont typeface="Arial" charset="0"/>
              <a:buChar char="•"/>
            </a:pPr>
            <a:r>
              <a:rPr lang="en-US">
                <a:solidFill>
                  <a:srgbClr val="0033CC"/>
                </a:solidFill>
                <a:latin typeface="Times New Roman" pitchFamily="18" charset="0"/>
                <a:cs typeface="Times New Roman" pitchFamily="18" charset="0"/>
              </a:rPr>
              <a:t>Thus ALL those solvents can be used as developer for PS.</a:t>
            </a:r>
          </a:p>
        </p:txBody>
      </p:sp>
      <p:sp>
        <p:nvSpPr>
          <p:cNvPr id="12" name="Rectangle 11"/>
          <p:cNvSpPr/>
          <p:nvPr/>
        </p:nvSpPr>
        <p:spPr>
          <a:xfrm>
            <a:off x="1600200" y="161925"/>
            <a:ext cx="6411913" cy="523875"/>
          </a:xfrm>
          <a:prstGeom prst="rect">
            <a:avLst/>
          </a:prstGeom>
        </p:spPr>
        <p:txBody>
          <a:bodyPr wrap="none">
            <a:spAutoFit/>
          </a:bodyPr>
          <a:lstStyle/>
          <a:p>
            <a:pPr>
              <a:defRPr/>
            </a:pPr>
            <a:r>
              <a:rPr lang="en-US" altLang="zh-CN" sz="2800" dirty="0">
                <a:solidFill>
                  <a:srgbClr val="0033CC"/>
                </a:solidFill>
                <a:latin typeface="+mn-lt"/>
              </a:rPr>
              <a:t>E-beam exposure of polystyrene (negative)</a:t>
            </a:r>
          </a:p>
        </p:txBody>
      </p:sp>
      <p:cxnSp>
        <p:nvCxnSpPr>
          <p:cNvPr id="13" name="Straight Connector 1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5" name="Slide Number Placeholder 14"/>
          <p:cNvSpPr>
            <a:spLocks noGrp="1"/>
          </p:cNvSpPr>
          <p:nvPr>
            <p:ph type="sldNum" sz="quarter" idx="12"/>
          </p:nvPr>
        </p:nvSpPr>
        <p:spPr/>
        <p:txBody>
          <a:bodyPr/>
          <a:lstStyle/>
          <a:p>
            <a:pPr>
              <a:defRPr/>
            </a:pPr>
            <a:fld id="{63066901-D147-4F0F-987F-11F7CCD3954C}"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8129588" y="5734050"/>
            <a:ext cx="609600" cy="520700"/>
          </a:xfrm>
        </p:spPr>
        <p:txBody>
          <a:bodyPr>
            <a:normAutofit/>
          </a:bodyPr>
          <a:lstStyle/>
          <a:p>
            <a:pPr>
              <a:defRPr/>
            </a:pPr>
            <a:fld id="{31825368-6BD1-447A-8F96-5CB7C9337136}" type="slidenum">
              <a:rPr lang="en-US" smtClean="0"/>
              <a:pPr>
                <a:defRPr/>
              </a:pPr>
              <a:t>8</a:t>
            </a:fld>
            <a:endParaRPr lang="en-US" dirty="0"/>
          </a:p>
        </p:txBody>
      </p:sp>
      <p:sp>
        <p:nvSpPr>
          <p:cNvPr id="8" name="Rectangle 7"/>
          <p:cNvSpPr/>
          <p:nvPr/>
        </p:nvSpPr>
        <p:spPr>
          <a:xfrm>
            <a:off x="914400" y="990600"/>
            <a:ext cx="7456488" cy="4298950"/>
          </a:xfrm>
          <a:prstGeom prst="rect">
            <a:avLst/>
          </a:prstGeom>
        </p:spPr>
        <p:txBody>
          <a:bodyPr>
            <a:spAutoFit/>
          </a:bodyPr>
          <a:lstStyle/>
          <a:p>
            <a:pPr marL="228600" indent="-228600">
              <a:spcAft>
                <a:spcPts val="800"/>
              </a:spcAft>
              <a:defRPr/>
            </a:pPr>
            <a:r>
              <a:rPr lang="en-US" sz="2000" dirty="0">
                <a:solidFill>
                  <a:srgbClr val="0033CC"/>
                </a:solidFill>
                <a:latin typeface="Times New Roman" pitchFamily="18" charset="0"/>
                <a:cs typeface="Times New Roman" pitchFamily="18" charset="0"/>
              </a:rPr>
              <a:t>Polystyrene (PS) is a negative resist, and it offers:</a:t>
            </a:r>
          </a:p>
          <a:p>
            <a:pPr lvl="1" indent="-236538">
              <a:spcAft>
                <a:spcPts val="800"/>
              </a:spcAft>
              <a:buFont typeface="Arial" pitchFamily="34" charset="0"/>
              <a:buChar char="•"/>
              <a:defRPr/>
            </a:pPr>
            <a:r>
              <a:rPr lang="en-US" dirty="0">
                <a:solidFill>
                  <a:srgbClr val="0033CC"/>
                </a:solidFill>
                <a:latin typeface="Times New Roman" pitchFamily="18" charset="0"/>
                <a:cs typeface="Times New Roman" pitchFamily="18" charset="0"/>
              </a:rPr>
              <a:t>Very high resolution for low molecular weight PS.</a:t>
            </a:r>
          </a:p>
          <a:p>
            <a:pPr lvl="1" indent="-236538">
              <a:spcAft>
                <a:spcPts val="800"/>
              </a:spcAft>
              <a:buFont typeface="Arial" pitchFamily="34" charset="0"/>
              <a:buChar char="•"/>
              <a:defRPr/>
            </a:pPr>
            <a:r>
              <a:rPr lang="en-US" dirty="0">
                <a:solidFill>
                  <a:srgbClr val="0033CC"/>
                </a:solidFill>
                <a:latin typeface="Times New Roman" pitchFamily="18" charset="0"/>
                <a:cs typeface="Times New Roman" pitchFamily="18" charset="0"/>
              </a:rPr>
              <a:t>Very high sensitivity for high molecular weight PS.</a:t>
            </a:r>
          </a:p>
          <a:p>
            <a:pPr lvl="1" indent="-236538">
              <a:spcAft>
                <a:spcPts val="800"/>
              </a:spcAft>
              <a:buFont typeface="Arial" pitchFamily="34" charset="0"/>
              <a:buChar char="•"/>
              <a:defRPr/>
            </a:pPr>
            <a:r>
              <a:rPr lang="en-US" dirty="0">
                <a:solidFill>
                  <a:srgbClr val="0033CC"/>
                </a:solidFill>
                <a:latin typeface="Times New Roman" pitchFamily="18" charset="0"/>
                <a:cs typeface="Times New Roman" pitchFamily="18" charset="0"/>
              </a:rPr>
              <a:t>Simplicity, a simple polymer like PMMA, thus low cost and unlimited shelf life.</a:t>
            </a:r>
          </a:p>
          <a:p>
            <a:pPr lvl="1" indent="-236538">
              <a:spcAft>
                <a:spcPts val="800"/>
              </a:spcAft>
              <a:buFont typeface="Arial" pitchFamily="34" charset="0"/>
              <a:buChar char="•"/>
              <a:defRPr/>
            </a:pPr>
            <a:r>
              <a:rPr lang="en-US" dirty="0">
                <a:solidFill>
                  <a:srgbClr val="0033CC"/>
                </a:solidFill>
                <a:latin typeface="Times New Roman" pitchFamily="18" charset="0"/>
                <a:cs typeface="Times New Roman" pitchFamily="18" charset="0"/>
              </a:rPr>
              <a:t>Easy development – any solvents that dissolves unexposed PS can be used, with similar performance.</a:t>
            </a:r>
          </a:p>
          <a:p>
            <a:pPr lvl="1" indent="-236538">
              <a:spcAft>
                <a:spcPts val="800"/>
              </a:spcAft>
              <a:buFont typeface="Arial" pitchFamily="34" charset="0"/>
              <a:buChar char="•"/>
              <a:defRPr/>
            </a:pPr>
            <a:r>
              <a:rPr lang="en-US" dirty="0">
                <a:solidFill>
                  <a:srgbClr val="0033CC"/>
                </a:solidFill>
                <a:latin typeface="Times New Roman" pitchFamily="18" charset="0"/>
                <a:cs typeface="Times New Roman" pitchFamily="18" charset="0"/>
              </a:rPr>
              <a:t>High dry etching resistance for etching mask, similar to ZEP.</a:t>
            </a:r>
          </a:p>
          <a:p>
            <a:pPr indent="-236538">
              <a:spcAft>
                <a:spcPts val="800"/>
              </a:spcAft>
              <a:defRPr/>
            </a:pPr>
            <a:r>
              <a:rPr lang="en-US" sz="2000" dirty="0">
                <a:solidFill>
                  <a:srgbClr val="0033CC"/>
                </a:solidFill>
                <a:latin typeface="Times New Roman" pitchFamily="18" charset="0"/>
                <a:cs typeface="Times New Roman" pitchFamily="18" charset="0"/>
              </a:rPr>
              <a:t>Moreover, it can be:</a:t>
            </a:r>
          </a:p>
          <a:p>
            <a:pPr marL="457200" indent="-236538">
              <a:spcAft>
                <a:spcPts val="800"/>
              </a:spcAft>
              <a:buFont typeface="Arial" pitchFamily="34" charset="0"/>
              <a:buChar char="•"/>
              <a:defRPr/>
            </a:pPr>
            <a:r>
              <a:rPr lang="en-US" dirty="0">
                <a:solidFill>
                  <a:srgbClr val="0033CC"/>
                </a:solidFill>
                <a:latin typeface="Times New Roman" pitchFamily="18" charset="0"/>
                <a:cs typeface="Times New Roman" pitchFamily="18" charset="0"/>
              </a:rPr>
              <a:t>Coated on any surface (flat or not) by thermal evaporation.</a:t>
            </a:r>
          </a:p>
          <a:p>
            <a:pPr marL="457200" indent="-236538">
              <a:spcAft>
                <a:spcPts val="800"/>
              </a:spcAft>
              <a:buFont typeface="Arial" pitchFamily="34" charset="0"/>
              <a:buChar char="•"/>
              <a:defRPr/>
            </a:pPr>
            <a:r>
              <a:rPr lang="en-US" dirty="0">
                <a:solidFill>
                  <a:srgbClr val="0033CC"/>
                </a:solidFill>
                <a:latin typeface="Times New Roman" pitchFamily="18" charset="0"/>
                <a:cs typeface="Times New Roman" pitchFamily="18" charset="0"/>
              </a:rPr>
              <a:t>Dry thermally developed on a hotplate, in order to avoid pattern collapse and peel off due to capillary force for solvent development.</a:t>
            </a:r>
          </a:p>
        </p:txBody>
      </p:sp>
      <p:sp>
        <p:nvSpPr>
          <p:cNvPr id="11268" name="TextBox 8"/>
          <p:cNvSpPr txBox="1">
            <a:spLocks noChangeArrowheads="1"/>
          </p:cNvSpPr>
          <p:nvPr/>
        </p:nvSpPr>
        <p:spPr bwMode="auto">
          <a:xfrm>
            <a:off x="1162050" y="6024563"/>
            <a:ext cx="6096000" cy="461962"/>
          </a:xfrm>
          <a:prstGeom prst="rect">
            <a:avLst/>
          </a:prstGeom>
          <a:noFill/>
          <a:ln w="9525">
            <a:noFill/>
            <a:miter lim="800000"/>
            <a:headEnd/>
            <a:tailEnd/>
          </a:ln>
        </p:spPr>
        <p:txBody>
          <a:bodyPr wrap="none">
            <a:spAutoFit/>
          </a:bodyPr>
          <a:lstStyle/>
          <a:p>
            <a:pPr marL="0" lvl="1"/>
            <a:r>
              <a:rPr lang="en-US" sz="2400">
                <a:solidFill>
                  <a:srgbClr val="0033CC"/>
                </a:solidFill>
                <a:latin typeface="Times New Roman" pitchFamily="18" charset="0"/>
                <a:cs typeface="Times New Roman" pitchFamily="18" charset="0"/>
                <a:sym typeface="Symbol" pitchFamily="18" charset="2"/>
              </a:rPr>
              <a:t></a:t>
            </a:r>
            <a:r>
              <a:rPr lang="en-US" sz="2400">
                <a:solidFill>
                  <a:srgbClr val="0033CC"/>
                </a:solidFill>
                <a:latin typeface="Times New Roman" pitchFamily="18" charset="0"/>
                <a:cs typeface="Times New Roman" pitchFamily="18" charset="0"/>
              </a:rPr>
              <a:t>Polystyrene is a very </a:t>
            </a:r>
            <a:r>
              <a:rPr lang="en-US" sz="2400">
                <a:solidFill>
                  <a:srgbClr val="FF0000"/>
                </a:solidFill>
                <a:latin typeface="Times New Roman" pitchFamily="18" charset="0"/>
                <a:cs typeface="Times New Roman" pitchFamily="18" charset="0"/>
              </a:rPr>
              <a:t>versatile</a:t>
            </a:r>
            <a:r>
              <a:rPr lang="en-US" sz="2400">
                <a:solidFill>
                  <a:srgbClr val="0033CC"/>
                </a:solidFill>
                <a:latin typeface="Times New Roman" pitchFamily="18" charset="0"/>
                <a:cs typeface="Times New Roman" pitchFamily="18" charset="0"/>
              </a:rPr>
              <a:t> negative resist.</a:t>
            </a:r>
          </a:p>
        </p:txBody>
      </p:sp>
      <p:sp>
        <p:nvSpPr>
          <p:cNvPr id="10" name="Rectangle 9"/>
          <p:cNvSpPr/>
          <p:nvPr/>
        </p:nvSpPr>
        <p:spPr>
          <a:xfrm>
            <a:off x="2022475" y="161925"/>
            <a:ext cx="4519613" cy="523875"/>
          </a:xfrm>
          <a:prstGeom prst="rect">
            <a:avLst/>
          </a:prstGeom>
        </p:spPr>
        <p:txBody>
          <a:bodyPr wrap="none">
            <a:spAutoFit/>
          </a:bodyPr>
          <a:lstStyle/>
          <a:p>
            <a:pPr>
              <a:defRPr/>
            </a:pPr>
            <a:r>
              <a:rPr lang="en-US" altLang="zh-CN" sz="2800" dirty="0">
                <a:solidFill>
                  <a:srgbClr val="0033CC"/>
                </a:solidFill>
                <a:latin typeface="+mn-lt"/>
              </a:rPr>
              <a:t>Motivation: why polystyrene?</a:t>
            </a:r>
          </a:p>
        </p:txBody>
      </p:sp>
      <p:cxnSp>
        <p:nvCxnSpPr>
          <p:cNvPr id="11" name="Straight Connector 10"/>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254000" y="695325"/>
            <a:ext cx="8547100" cy="1200150"/>
          </a:xfrm>
          <a:prstGeom prst="rect">
            <a:avLst/>
          </a:prstGeom>
          <a:noFill/>
          <a:ln w="9525">
            <a:noFill/>
            <a:miter lim="800000"/>
            <a:headEnd/>
            <a:tailEnd/>
          </a:ln>
        </p:spPr>
        <p:txBody>
          <a:bodyPr>
            <a:spAutoFit/>
          </a:bodyPr>
          <a:lstStyle/>
          <a:p>
            <a:pPr marL="231775" indent="-231775">
              <a:buFont typeface="Arial" charset="0"/>
              <a:buChar char="•"/>
            </a:pPr>
            <a:r>
              <a:rPr lang="en-US" dirty="0">
                <a:solidFill>
                  <a:srgbClr val="0033CC"/>
                </a:solidFill>
                <a:latin typeface="Times New Roman" pitchFamily="18" charset="0"/>
                <a:cs typeface="Times New Roman" pitchFamily="18" charset="0"/>
              </a:rPr>
              <a:t>Spin-coating only works for flat surface such as a wafer.</a:t>
            </a:r>
          </a:p>
          <a:p>
            <a:pPr marL="231775" indent="-231775">
              <a:buFont typeface="Arial" charset="0"/>
              <a:buChar char="•"/>
            </a:pPr>
            <a:r>
              <a:rPr lang="en-US" dirty="0">
                <a:solidFill>
                  <a:srgbClr val="0033CC"/>
                </a:solidFill>
                <a:latin typeface="Times New Roman" pitchFamily="18" charset="0"/>
                <a:cs typeface="Times New Roman" pitchFamily="18" charset="0"/>
              </a:rPr>
              <a:t>Evaporated resist can be coated on any surface, such as on an AFM tip or optical fiber.</a:t>
            </a:r>
          </a:p>
          <a:p>
            <a:pPr marL="231775" indent="-231775">
              <a:buFont typeface="Arial" charset="0"/>
              <a:buChar char="•"/>
            </a:pPr>
            <a:r>
              <a:rPr lang="en-US" dirty="0">
                <a:solidFill>
                  <a:srgbClr val="0033CC"/>
                </a:solidFill>
                <a:latin typeface="Times New Roman" pitchFamily="18" charset="0"/>
                <a:cs typeface="Times New Roman" pitchFamily="18" charset="0"/>
              </a:rPr>
              <a:t>However, most resists (e.g. PMMA) decomposes at temperature needed for evaporation.</a:t>
            </a:r>
          </a:p>
          <a:p>
            <a:pPr marL="231775" indent="-231775">
              <a:buFont typeface="Arial" charset="0"/>
              <a:buChar char="•"/>
            </a:pPr>
            <a:r>
              <a:rPr lang="en-US" dirty="0">
                <a:solidFill>
                  <a:srgbClr val="0033CC"/>
                </a:solidFill>
                <a:latin typeface="Times New Roman" pitchFamily="18" charset="0"/>
                <a:cs typeface="Times New Roman" pitchFamily="18" charset="0"/>
              </a:rPr>
              <a:t>Nevertheless, we are able to thermally evaporate low molecular weight polystyrene.</a:t>
            </a:r>
          </a:p>
        </p:txBody>
      </p:sp>
      <p:pic>
        <p:nvPicPr>
          <p:cNvPr id="13315" name="Picture 11"/>
          <p:cNvPicPr>
            <a:picLocks noChangeAspect="1" noChangeArrowheads="1"/>
          </p:cNvPicPr>
          <p:nvPr/>
        </p:nvPicPr>
        <p:blipFill>
          <a:blip r:embed="rId3" cstate="print"/>
          <a:srcRect/>
          <a:stretch>
            <a:fillRect/>
          </a:stretch>
        </p:blipFill>
        <p:spPr bwMode="auto">
          <a:xfrm>
            <a:off x="5961063" y="4430713"/>
            <a:ext cx="2492375" cy="1819275"/>
          </a:xfrm>
          <a:prstGeom prst="rect">
            <a:avLst/>
          </a:prstGeom>
          <a:noFill/>
          <a:ln w="9525">
            <a:noFill/>
            <a:miter lim="800000"/>
            <a:headEnd/>
            <a:tailEnd/>
          </a:ln>
        </p:spPr>
      </p:pic>
      <p:pic>
        <p:nvPicPr>
          <p:cNvPr id="13316" name="Picture 8"/>
          <p:cNvPicPr>
            <a:picLocks noChangeAspect="1" noChangeArrowheads="1"/>
          </p:cNvPicPr>
          <p:nvPr/>
        </p:nvPicPr>
        <p:blipFill>
          <a:blip r:embed="rId4" cstate="print"/>
          <a:srcRect/>
          <a:stretch>
            <a:fillRect/>
          </a:stretch>
        </p:blipFill>
        <p:spPr bwMode="auto">
          <a:xfrm>
            <a:off x="5961063" y="2011363"/>
            <a:ext cx="2492375" cy="1827212"/>
          </a:xfrm>
          <a:prstGeom prst="rect">
            <a:avLst/>
          </a:prstGeom>
          <a:noFill/>
          <a:ln w="9525">
            <a:noFill/>
            <a:miter lim="800000"/>
            <a:headEnd/>
            <a:tailEnd/>
          </a:ln>
        </p:spPr>
      </p:pic>
      <p:pic>
        <p:nvPicPr>
          <p:cNvPr id="13317" name="Picture 9"/>
          <p:cNvPicPr>
            <a:picLocks noChangeAspect="1" noChangeArrowheads="1"/>
          </p:cNvPicPr>
          <p:nvPr/>
        </p:nvPicPr>
        <p:blipFill>
          <a:blip r:embed="rId5" cstate="print"/>
          <a:srcRect/>
          <a:stretch>
            <a:fillRect/>
          </a:stretch>
        </p:blipFill>
        <p:spPr bwMode="auto">
          <a:xfrm>
            <a:off x="2008188" y="4430713"/>
            <a:ext cx="2492375" cy="1824037"/>
          </a:xfrm>
          <a:prstGeom prst="rect">
            <a:avLst/>
          </a:prstGeom>
          <a:noFill/>
          <a:ln w="9525">
            <a:noFill/>
            <a:miter lim="800000"/>
            <a:headEnd/>
            <a:tailEnd/>
          </a:ln>
        </p:spPr>
      </p:pic>
      <p:pic>
        <p:nvPicPr>
          <p:cNvPr id="13318" name="Picture 10"/>
          <p:cNvPicPr>
            <a:picLocks noChangeAspect="1" noChangeArrowheads="1"/>
          </p:cNvPicPr>
          <p:nvPr/>
        </p:nvPicPr>
        <p:blipFill>
          <a:blip r:embed="rId6" cstate="print"/>
          <a:srcRect/>
          <a:stretch>
            <a:fillRect/>
          </a:stretch>
        </p:blipFill>
        <p:spPr bwMode="auto">
          <a:xfrm>
            <a:off x="2008188" y="2011363"/>
            <a:ext cx="2492375" cy="1819275"/>
          </a:xfrm>
          <a:prstGeom prst="rect">
            <a:avLst/>
          </a:prstGeom>
          <a:noFill/>
          <a:ln w="9525">
            <a:noFill/>
            <a:miter lim="800000"/>
            <a:headEnd/>
            <a:tailEnd/>
          </a:ln>
        </p:spPr>
      </p:pic>
      <p:pic>
        <p:nvPicPr>
          <p:cNvPr id="13319" name="Picture 7"/>
          <p:cNvPicPr>
            <a:picLocks noChangeAspect="1" noChangeArrowheads="1"/>
          </p:cNvPicPr>
          <p:nvPr/>
        </p:nvPicPr>
        <p:blipFill>
          <a:blip r:embed="rId7" cstate="print"/>
          <a:srcRect/>
          <a:stretch>
            <a:fillRect/>
          </a:stretch>
        </p:blipFill>
        <p:spPr bwMode="auto">
          <a:xfrm>
            <a:off x="3963988" y="3051175"/>
            <a:ext cx="2492375" cy="1825625"/>
          </a:xfrm>
          <a:prstGeom prst="rect">
            <a:avLst/>
          </a:prstGeom>
          <a:noFill/>
          <a:ln w="9525">
            <a:noFill/>
            <a:miter lim="800000"/>
            <a:headEnd/>
            <a:tailEnd/>
          </a:ln>
        </p:spPr>
      </p:pic>
      <p:sp>
        <p:nvSpPr>
          <p:cNvPr id="13320" name="TextBox 13"/>
          <p:cNvSpPr txBox="1">
            <a:spLocks noChangeArrowheads="1"/>
          </p:cNvSpPr>
          <p:nvPr/>
        </p:nvSpPr>
        <p:spPr bwMode="auto">
          <a:xfrm>
            <a:off x="4008438" y="4479925"/>
            <a:ext cx="2378075" cy="339725"/>
          </a:xfrm>
          <a:prstGeom prst="rect">
            <a:avLst/>
          </a:prstGeom>
          <a:solidFill>
            <a:schemeClr val="bg1"/>
          </a:solidFill>
          <a:ln w="9525">
            <a:noFill/>
            <a:miter lim="800000"/>
            <a:headEnd/>
            <a:tailEnd/>
          </a:ln>
        </p:spPr>
        <p:txBody>
          <a:bodyPr lIns="0" rIns="0">
            <a:spAutoFit/>
          </a:bodyPr>
          <a:lstStyle/>
          <a:p>
            <a:pPr algn="ctr"/>
            <a:r>
              <a:rPr lang="en-US" sz="1600">
                <a:solidFill>
                  <a:srgbClr val="0033CC"/>
                </a:solidFill>
                <a:latin typeface="Times New Roman" pitchFamily="18" charset="0"/>
                <a:cs typeface="Times New Roman" pitchFamily="18" charset="0"/>
              </a:rPr>
              <a:t>Cantilever written with WIN </a:t>
            </a:r>
          </a:p>
        </p:txBody>
      </p:sp>
      <p:sp>
        <p:nvSpPr>
          <p:cNvPr id="13321" name="TextBox 14"/>
          <p:cNvSpPr txBox="1">
            <a:spLocks noChangeArrowheads="1"/>
          </p:cNvSpPr>
          <p:nvPr/>
        </p:nvSpPr>
        <p:spPr bwMode="auto">
          <a:xfrm>
            <a:off x="2176463" y="3795713"/>
            <a:ext cx="950912" cy="338137"/>
          </a:xfrm>
          <a:prstGeom prst="rect">
            <a:avLst/>
          </a:prstGeom>
          <a:noFill/>
          <a:ln w="9525">
            <a:noFill/>
            <a:miter lim="800000"/>
            <a:headEnd/>
            <a:tailEnd/>
          </a:ln>
        </p:spPr>
        <p:txBody>
          <a:bodyPr wrap="none">
            <a:spAutoFit/>
          </a:bodyPr>
          <a:lstStyle/>
          <a:p>
            <a:r>
              <a:rPr lang="en-US" sz="1600">
                <a:solidFill>
                  <a:srgbClr val="0033CC"/>
                </a:solidFill>
                <a:latin typeface="Times New Roman" pitchFamily="18" charset="0"/>
                <a:cs typeface="Times New Roman" pitchFamily="18" charset="0"/>
              </a:rPr>
              <a:t>Top view</a:t>
            </a:r>
          </a:p>
        </p:txBody>
      </p:sp>
      <p:sp>
        <p:nvSpPr>
          <p:cNvPr id="13322" name="TextBox 15"/>
          <p:cNvSpPr txBox="1">
            <a:spLocks noChangeArrowheads="1"/>
          </p:cNvSpPr>
          <p:nvPr/>
        </p:nvSpPr>
        <p:spPr bwMode="auto">
          <a:xfrm>
            <a:off x="6921500" y="3825875"/>
            <a:ext cx="927100" cy="338138"/>
          </a:xfrm>
          <a:prstGeom prst="rect">
            <a:avLst/>
          </a:prstGeom>
          <a:noFill/>
          <a:ln w="9525">
            <a:noFill/>
            <a:miter lim="800000"/>
            <a:headEnd/>
            <a:tailEnd/>
          </a:ln>
        </p:spPr>
        <p:txBody>
          <a:bodyPr wrap="none">
            <a:spAutoFit/>
          </a:bodyPr>
          <a:lstStyle/>
          <a:p>
            <a:r>
              <a:rPr lang="en-US" sz="1600">
                <a:solidFill>
                  <a:srgbClr val="0033CC"/>
                </a:solidFill>
                <a:latin typeface="Times New Roman" pitchFamily="18" charset="0"/>
                <a:cs typeface="Times New Roman" pitchFamily="18" charset="0"/>
              </a:rPr>
              <a:t>Tilt view</a:t>
            </a:r>
          </a:p>
        </p:txBody>
      </p:sp>
      <p:sp>
        <p:nvSpPr>
          <p:cNvPr id="13323" name="TextBox 16"/>
          <p:cNvSpPr txBox="1">
            <a:spLocks noChangeArrowheads="1"/>
          </p:cNvSpPr>
          <p:nvPr/>
        </p:nvSpPr>
        <p:spPr bwMode="auto">
          <a:xfrm>
            <a:off x="2184400" y="4178300"/>
            <a:ext cx="1000125" cy="338138"/>
          </a:xfrm>
          <a:prstGeom prst="rect">
            <a:avLst/>
          </a:prstGeom>
          <a:noFill/>
          <a:ln w="9525">
            <a:noFill/>
            <a:miter lim="800000"/>
            <a:headEnd/>
            <a:tailEnd/>
          </a:ln>
        </p:spPr>
        <p:txBody>
          <a:bodyPr wrap="none">
            <a:spAutoFit/>
          </a:bodyPr>
          <a:lstStyle/>
          <a:p>
            <a:r>
              <a:rPr lang="en-US" sz="1600">
                <a:solidFill>
                  <a:srgbClr val="0033CC"/>
                </a:solidFill>
                <a:latin typeface="Times New Roman" pitchFamily="18" charset="0"/>
                <a:cs typeface="Times New Roman" pitchFamily="18" charset="0"/>
              </a:rPr>
              <a:t>Side view</a:t>
            </a:r>
          </a:p>
        </p:txBody>
      </p:sp>
      <p:sp>
        <p:nvSpPr>
          <p:cNvPr id="13324" name="TextBox 17"/>
          <p:cNvSpPr txBox="1">
            <a:spLocks noChangeArrowheads="1"/>
          </p:cNvSpPr>
          <p:nvPr/>
        </p:nvSpPr>
        <p:spPr bwMode="auto">
          <a:xfrm>
            <a:off x="6427788" y="4178300"/>
            <a:ext cx="2373312" cy="338138"/>
          </a:xfrm>
          <a:prstGeom prst="rect">
            <a:avLst/>
          </a:prstGeom>
          <a:noFill/>
          <a:ln w="9525">
            <a:noFill/>
            <a:miter lim="800000"/>
            <a:headEnd/>
            <a:tailEnd/>
          </a:ln>
        </p:spPr>
        <p:txBody>
          <a:bodyPr wrap="none">
            <a:spAutoFit/>
          </a:bodyPr>
          <a:lstStyle/>
          <a:p>
            <a:r>
              <a:rPr lang="en-US" sz="1600">
                <a:solidFill>
                  <a:srgbClr val="0033CC"/>
                </a:solidFill>
                <a:latin typeface="Times New Roman" pitchFamily="18" charset="0"/>
                <a:cs typeface="Times New Roman" pitchFamily="18" charset="0"/>
              </a:rPr>
              <a:t>Zoom-in, line-width 34nm</a:t>
            </a:r>
          </a:p>
        </p:txBody>
      </p:sp>
      <p:sp>
        <p:nvSpPr>
          <p:cNvPr id="4" name="Slide Number Placeholder 3"/>
          <p:cNvSpPr>
            <a:spLocks noGrp="1"/>
          </p:cNvSpPr>
          <p:nvPr>
            <p:ph type="sldNum" sz="quarter" idx="12"/>
          </p:nvPr>
        </p:nvSpPr>
        <p:spPr>
          <a:xfrm>
            <a:off x="8129588" y="5734050"/>
            <a:ext cx="609600" cy="520700"/>
          </a:xfrm>
        </p:spPr>
        <p:txBody>
          <a:bodyPr/>
          <a:lstStyle/>
          <a:p>
            <a:pPr>
              <a:defRPr/>
            </a:pPr>
            <a:fld id="{244D63C7-BD76-4E1A-AA0F-0C8E2A3D0306}" type="slidenum">
              <a:rPr lang="en-US" smtClean="0"/>
              <a:pPr>
                <a:defRPr/>
              </a:pPr>
              <a:t>9</a:t>
            </a:fld>
            <a:endParaRPr lang="en-US"/>
          </a:p>
        </p:txBody>
      </p:sp>
      <p:sp>
        <p:nvSpPr>
          <p:cNvPr id="13326" name="TextBox 21"/>
          <p:cNvSpPr txBox="1">
            <a:spLocks noChangeArrowheads="1"/>
          </p:cNvSpPr>
          <p:nvPr/>
        </p:nvSpPr>
        <p:spPr bwMode="auto">
          <a:xfrm>
            <a:off x="0" y="2143125"/>
            <a:ext cx="2103438" cy="3170238"/>
          </a:xfrm>
          <a:prstGeom prst="rect">
            <a:avLst/>
          </a:prstGeom>
          <a:noFill/>
          <a:ln w="9525">
            <a:noFill/>
            <a:miter lim="800000"/>
            <a:headEnd/>
            <a:tailEnd/>
          </a:ln>
        </p:spPr>
        <p:txBody>
          <a:bodyPr>
            <a:spAutoFit/>
          </a:bodyPr>
          <a:lstStyle/>
          <a:p>
            <a:r>
              <a:rPr lang="en-US" sz="2000">
                <a:solidFill>
                  <a:srgbClr val="0033CC"/>
                </a:solidFill>
                <a:latin typeface="Times New Roman" pitchFamily="18" charset="0"/>
                <a:cs typeface="Times New Roman" pitchFamily="18" charset="0"/>
              </a:rPr>
              <a:t>Electron beam lithography on an AFM cantilever using evaporated polystyrene resist.</a:t>
            </a:r>
          </a:p>
          <a:p>
            <a:endParaRPr lang="en-US" sz="2000">
              <a:solidFill>
                <a:srgbClr val="0033CC"/>
              </a:solidFill>
              <a:latin typeface="Times New Roman" pitchFamily="18" charset="0"/>
              <a:cs typeface="Times New Roman" pitchFamily="18" charset="0"/>
            </a:endParaRPr>
          </a:p>
          <a:p>
            <a:r>
              <a:rPr lang="en-US" sz="2000">
                <a:solidFill>
                  <a:srgbClr val="0033CC"/>
                </a:solidFill>
                <a:latin typeface="Times New Roman" pitchFamily="18" charset="0"/>
                <a:cs typeface="Times New Roman" pitchFamily="18" charset="0"/>
              </a:rPr>
              <a:t>“WIN” = </a:t>
            </a:r>
            <a:r>
              <a:rPr lang="en-US" sz="2000" u="sng">
                <a:solidFill>
                  <a:srgbClr val="0033CC"/>
                </a:solidFill>
                <a:latin typeface="Times New Roman" pitchFamily="18" charset="0"/>
                <a:cs typeface="Times New Roman" pitchFamily="18" charset="0"/>
              </a:rPr>
              <a:t>W</a:t>
            </a:r>
            <a:r>
              <a:rPr lang="en-US" sz="2000">
                <a:solidFill>
                  <a:srgbClr val="0033CC"/>
                </a:solidFill>
                <a:latin typeface="Times New Roman" pitchFamily="18" charset="0"/>
                <a:cs typeface="Times New Roman" pitchFamily="18" charset="0"/>
              </a:rPr>
              <a:t>aterloo </a:t>
            </a:r>
          </a:p>
          <a:p>
            <a:r>
              <a:rPr lang="en-US" sz="2000" u="sng">
                <a:solidFill>
                  <a:srgbClr val="0033CC"/>
                </a:solidFill>
                <a:latin typeface="Times New Roman" pitchFamily="18" charset="0"/>
                <a:cs typeface="Times New Roman" pitchFamily="18" charset="0"/>
              </a:rPr>
              <a:t>I</a:t>
            </a:r>
            <a:r>
              <a:rPr lang="en-US" sz="2000">
                <a:solidFill>
                  <a:srgbClr val="0033CC"/>
                </a:solidFill>
                <a:latin typeface="Times New Roman" pitchFamily="18" charset="0"/>
                <a:cs typeface="Times New Roman" pitchFamily="18" charset="0"/>
              </a:rPr>
              <a:t>nstitute for </a:t>
            </a:r>
            <a:r>
              <a:rPr lang="en-US" sz="2000" u="sng">
                <a:solidFill>
                  <a:srgbClr val="0033CC"/>
                </a:solidFill>
                <a:latin typeface="Times New Roman" pitchFamily="18" charset="0"/>
                <a:cs typeface="Times New Roman" pitchFamily="18" charset="0"/>
              </a:rPr>
              <a:t>N</a:t>
            </a:r>
            <a:r>
              <a:rPr lang="en-US" sz="2000">
                <a:solidFill>
                  <a:srgbClr val="0033CC"/>
                </a:solidFill>
                <a:latin typeface="Times New Roman" pitchFamily="18" charset="0"/>
                <a:cs typeface="Times New Roman" pitchFamily="18" charset="0"/>
              </a:rPr>
              <a:t>anotechnology</a:t>
            </a:r>
          </a:p>
        </p:txBody>
      </p:sp>
      <p:sp>
        <p:nvSpPr>
          <p:cNvPr id="19" name="Rectangle 18"/>
          <p:cNvSpPr/>
          <p:nvPr/>
        </p:nvSpPr>
        <p:spPr>
          <a:xfrm>
            <a:off x="1371600" y="152400"/>
            <a:ext cx="6794500" cy="523875"/>
          </a:xfrm>
          <a:prstGeom prst="rect">
            <a:avLst/>
          </a:prstGeom>
        </p:spPr>
        <p:txBody>
          <a:bodyPr wrap="none">
            <a:spAutoFit/>
          </a:bodyPr>
          <a:lstStyle/>
          <a:p>
            <a:pPr>
              <a:defRPr/>
            </a:pPr>
            <a:r>
              <a:rPr lang="en-US" altLang="zh-CN" sz="2800" dirty="0">
                <a:solidFill>
                  <a:srgbClr val="0033CC"/>
                </a:solidFill>
                <a:latin typeface="+mn-lt"/>
              </a:rPr>
              <a:t>Polystyrene can also be thermally </a:t>
            </a:r>
            <a:r>
              <a:rPr lang="en-US" altLang="zh-CN" sz="2800" dirty="0">
                <a:solidFill>
                  <a:srgbClr val="FF0000"/>
                </a:solidFill>
                <a:latin typeface="+mn-lt"/>
              </a:rPr>
              <a:t>evaporated</a:t>
            </a:r>
          </a:p>
        </p:txBody>
      </p:sp>
      <p:cxnSp>
        <p:nvCxnSpPr>
          <p:cNvPr id="20" name="Straight Connector 19"/>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93ECD14-3658-498D-8AC3-24ACFB09BD8C}" type="slidenum">
              <a:rPr lang="en-US" sz="1200">
                <a:solidFill>
                  <a:schemeClr val="tx1">
                    <a:tint val="75000"/>
                  </a:schemeClr>
                </a:solidFill>
                <a:latin typeface="+mn-lt"/>
              </a:rPr>
              <a:pPr algn="r" fontAlgn="auto">
                <a:spcBef>
                  <a:spcPts val="0"/>
                </a:spcBef>
                <a:spcAft>
                  <a:spcPts val="0"/>
                </a:spcAft>
                <a:defRPr/>
              </a:pPr>
              <a:t>9</a:t>
            </a:fld>
            <a:endParaRPr lang="en-US" sz="1200">
              <a:solidFill>
                <a:schemeClr val="tx1">
                  <a:tint val="75000"/>
                </a:schemeClr>
              </a:solidFill>
              <a:latin typeface="+mn-lt"/>
            </a:endParaRPr>
          </a:p>
        </p:txBody>
      </p:sp>
      <p:sp>
        <p:nvSpPr>
          <p:cNvPr id="18" name="TextBox 17"/>
          <p:cNvSpPr txBox="1"/>
          <p:nvPr/>
        </p:nvSpPr>
        <p:spPr>
          <a:xfrm>
            <a:off x="1447800" y="6477000"/>
            <a:ext cx="2544543" cy="307777"/>
          </a:xfrm>
          <a:prstGeom prst="rect">
            <a:avLst/>
          </a:prstGeom>
          <a:noFill/>
        </p:spPr>
        <p:txBody>
          <a:bodyPr wrap="none" rtlCol="0">
            <a:spAutoFit/>
          </a:bodyPr>
          <a:lstStyle/>
          <a:p>
            <a:r>
              <a:rPr lang="en-US" sz="1400" dirty="0" smtClean="0">
                <a:latin typeface="+mn-lt"/>
              </a:rPr>
              <a:t>Zhang and Cui, ACS  Nano 2014,</a:t>
            </a:r>
            <a:endParaRPr lang="en-US" sz="1400"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3225</TotalTime>
  <Words>4409</Words>
  <Application>Microsoft Office PowerPoint</Application>
  <PresentationFormat>On-screen Show (4:3)</PresentationFormat>
  <Paragraphs>568</Paragraphs>
  <Slides>61</Slides>
  <Notes>13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4</vt:i4>
      </vt:variant>
      <vt:variant>
        <vt:lpstr>Slide Titles</vt:lpstr>
      </vt:variant>
      <vt:variant>
        <vt:i4>61</vt:i4>
      </vt:variant>
    </vt:vector>
  </HeadingPairs>
  <TitlesOfParts>
    <vt:vector size="78" baseType="lpstr">
      <vt:lpstr>Angsana New</vt:lpstr>
      <vt:lpstr>Arial Unicode MS</vt:lpstr>
      <vt:lpstr>SimSun</vt:lpstr>
      <vt:lpstr>SimSun</vt:lpstr>
      <vt:lpstr>微软雅黑</vt:lpstr>
      <vt:lpstr>楷体</vt:lpstr>
      <vt:lpstr>Arial</vt:lpstr>
      <vt:lpstr>Calibri</vt:lpstr>
      <vt:lpstr>Courier New</vt:lpstr>
      <vt:lpstr>Symbol</vt:lpstr>
      <vt:lpstr>Times New Roman</vt:lpstr>
      <vt:lpstr>Wingdings</vt:lpstr>
      <vt:lpstr>Office Theme</vt:lpstr>
      <vt:lpstr>Image</vt:lpstr>
      <vt:lpstr>Equation</vt:lpstr>
      <vt:lpstr>Worksheet</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Acer 1830T</dc:creator>
  <cp:lastModifiedBy>Acer 1830T</cp:lastModifiedBy>
  <cp:revision>90</cp:revision>
  <dcterms:created xsi:type="dcterms:W3CDTF">2006-08-16T00:00:00Z</dcterms:created>
  <dcterms:modified xsi:type="dcterms:W3CDTF">2018-02-02T18:34:46Z</dcterms:modified>
</cp:coreProperties>
</file>